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4"/>
  </p:notesMasterIdLst>
  <p:handoutMasterIdLst>
    <p:handoutMasterId r:id="rId25"/>
  </p:handoutMasterIdLst>
  <p:sldIdLst>
    <p:sldId id="339" r:id="rId2"/>
    <p:sldId id="472" r:id="rId3"/>
    <p:sldId id="470" r:id="rId4"/>
    <p:sldId id="511" r:id="rId5"/>
    <p:sldId id="471" r:id="rId6"/>
    <p:sldId id="473" r:id="rId7"/>
    <p:sldId id="474" r:id="rId8"/>
    <p:sldId id="475" r:id="rId9"/>
    <p:sldId id="476" r:id="rId10"/>
    <p:sldId id="477" r:id="rId11"/>
    <p:sldId id="495" r:id="rId12"/>
    <p:sldId id="462" r:id="rId13"/>
    <p:sldId id="483" r:id="rId14"/>
    <p:sldId id="484" r:id="rId15"/>
    <p:sldId id="485" r:id="rId16"/>
    <p:sldId id="507" r:id="rId17"/>
    <p:sldId id="512" r:id="rId18"/>
    <p:sldId id="513" r:id="rId19"/>
    <p:sldId id="514" r:id="rId20"/>
    <p:sldId id="506" r:id="rId21"/>
    <p:sldId id="490" r:id="rId22"/>
    <p:sldId id="350" r:id="rId23"/>
  </p:sldIdLst>
  <p:sldSz cx="9144000" cy="6858000" type="screen4x3"/>
  <p:notesSz cx="7099300" cy="10234613"/>
  <p:defaultTextStyle>
    <a:defPPr>
      <a:defRPr lang="es-E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225" userDrawn="1">
          <p15:clr>
            <a:srgbClr val="A4A3A4"/>
          </p15:clr>
        </p15:guide>
        <p15:guide id="2" pos="223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33CC"/>
    <a:srgbClr val="0000FF"/>
    <a:srgbClr val="0066FF"/>
    <a:srgbClr val="3399FF"/>
    <a:srgbClr val="6666FF"/>
    <a:srgbClr val="3333FF"/>
    <a:srgbClr val="D6FF61"/>
    <a:srgbClr val="CCFF3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3" autoAdjust="0"/>
    <p:restoredTop sz="94660"/>
  </p:normalViewPr>
  <p:slideViewPr>
    <p:cSldViewPr showGuides="1">
      <p:cViewPr varScale="1">
        <p:scale>
          <a:sx n="117" d="100"/>
          <a:sy n="117" d="100"/>
        </p:scale>
        <p:origin x="-1848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198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1" d="100"/>
          <a:sy n="81" d="100"/>
        </p:scale>
        <p:origin x="3978" y="114"/>
      </p:cViewPr>
      <p:guideLst>
        <p:guide orient="horz" pos="3225"/>
        <p:guide pos="2237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6.2597619884257105E-2"/>
          <c:y val="3.1938665561541651E-2"/>
          <c:w val="0.91518016142843217"/>
          <c:h val="0.87314325183036334"/>
        </c:manualLayout>
      </c:layout>
      <c:barChart>
        <c:barDir val="col"/>
        <c:grouping val="clustered"/>
        <c:ser>
          <c:idx val="0"/>
          <c:order val="0"/>
          <c:spPr>
            <a:solidFill>
              <a:srgbClr val="FF0000"/>
            </a:solidFill>
          </c:spPr>
          <c:dLbls>
            <c:dLbl>
              <c:idx val="12"/>
              <c:layout/>
              <c:tx>
                <c:rich>
                  <a:bodyPr/>
                  <a:lstStyle/>
                  <a:p>
                    <a:r>
                      <a:rPr lang="en-US"/>
                      <a:t>211</a:t>
                    </a: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3447-4849-B134-FD53D5C0E764}"/>
                </c:ext>
              </c:extLst>
            </c:dLbl>
            <c:dLbl>
              <c:idx val="13"/>
              <c:layout/>
              <c:tx>
                <c:rich>
                  <a:bodyPr/>
                  <a:lstStyle/>
                  <a:p>
                    <a:r>
                      <a:rPr lang="en-US"/>
                      <a:t>291</a:t>
                    </a: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3447-4849-B134-FD53D5C0E764}"/>
                </c:ext>
              </c:extLst>
            </c:dLbl>
            <c:dLbl>
              <c:idx val="14"/>
              <c:layout/>
              <c:tx>
                <c:rich>
                  <a:bodyPr/>
                  <a:lstStyle/>
                  <a:p>
                    <a:r>
                      <a:rPr lang="en-US"/>
                      <a:t>227</a:t>
                    </a: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3447-4849-B134-FD53D5C0E764}"/>
                </c:ext>
              </c:extLst>
            </c:dLbl>
            <c:numFmt formatCode="General" sourceLinked="0"/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численность!$M$5:$M$20</c:f>
              <c:numCache>
                <c:formatCode>General</c:formatCode>
                <c:ptCount val="16"/>
                <c:pt idx="0">
                  <c:v>1955</c:v>
                </c:pt>
                <c:pt idx="1">
                  <c:v>1956</c:v>
                </c:pt>
                <c:pt idx="2">
                  <c:v>1960</c:v>
                </c:pt>
                <c:pt idx="3">
                  <c:v>1965</c:v>
                </c:pt>
                <c:pt idx="4">
                  <c:v>1970</c:v>
                </c:pt>
                <c:pt idx="5">
                  <c:v>1975</c:v>
                </c:pt>
                <c:pt idx="6">
                  <c:v>1980</c:v>
                </c:pt>
                <c:pt idx="7">
                  <c:v>1985</c:v>
                </c:pt>
                <c:pt idx="8">
                  <c:v>1990</c:v>
                </c:pt>
                <c:pt idx="9">
                  <c:v>1995</c:v>
                </c:pt>
                <c:pt idx="10">
                  <c:v>2000</c:v>
                </c:pt>
                <c:pt idx="11">
                  <c:v>2005</c:v>
                </c:pt>
                <c:pt idx="12">
                  <c:v>2010</c:v>
                </c:pt>
                <c:pt idx="13">
                  <c:v>2015</c:v>
                </c:pt>
                <c:pt idx="14">
                  <c:v>2020</c:v>
                </c:pt>
                <c:pt idx="15">
                  <c:v>2024</c:v>
                </c:pt>
              </c:numCache>
            </c:numRef>
          </c:cat>
          <c:val>
            <c:numRef>
              <c:f>численность!$N$5:$N$20</c:f>
              <c:numCache>
                <c:formatCode>General</c:formatCode>
                <c:ptCount val="16"/>
                <c:pt idx="0">
                  <c:v>16</c:v>
                </c:pt>
                <c:pt idx="1">
                  <c:v>36</c:v>
                </c:pt>
                <c:pt idx="2">
                  <c:v>184</c:v>
                </c:pt>
                <c:pt idx="3">
                  <c:v>366</c:v>
                </c:pt>
                <c:pt idx="4">
                  <c:v>510</c:v>
                </c:pt>
                <c:pt idx="5">
                  <c:v>555</c:v>
                </c:pt>
                <c:pt idx="6">
                  <c:v>611</c:v>
                </c:pt>
                <c:pt idx="7">
                  <c:v>720</c:v>
                </c:pt>
                <c:pt idx="8">
                  <c:v>650</c:v>
                </c:pt>
                <c:pt idx="9">
                  <c:v>100</c:v>
                </c:pt>
                <c:pt idx="10">
                  <c:v>181</c:v>
                </c:pt>
                <c:pt idx="11">
                  <c:v>194</c:v>
                </c:pt>
                <c:pt idx="12" formatCode="#,##0">
                  <c:v>210.82500000000007</c:v>
                </c:pt>
                <c:pt idx="13" formatCode="#,##0">
                  <c:v>291</c:v>
                </c:pt>
                <c:pt idx="14" formatCode="#,##0">
                  <c:v>227</c:v>
                </c:pt>
                <c:pt idx="15">
                  <c:v>212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3447-4849-B134-FD53D5C0E764}"/>
            </c:ext>
          </c:extLst>
        </c:ser>
        <c:dLbls>
          <c:showVal val="1"/>
        </c:dLbls>
        <c:gapWidth val="75"/>
        <c:axId val="92260224"/>
        <c:axId val="92261760"/>
      </c:barChart>
      <c:catAx>
        <c:axId val="92260224"/>
        <c:scaling>
          <c:orientation val="minMax"/>
        </c:scaling>
        <c:axPos val="b"/>
        <c:majorGridlines>
          <c:spPr>
            <a:ln>
              <a:solidFill>
                <a:schemeClr val="bg1"/>
              </a:solidFill>
            </a:ln>
          </c:spPr>
        </c:majorGridlines>
        <c:numFmt formatCode="General" sourceLinked="0"/>
        <c:majorTickMark val="none"/>
        <c:tickLblPos val="low"/>
        <c:crossAx val="92261760"/>
        <c:crosses val="autoZero"/>
        <c:auto val="1"/>
        <c:lblAlgn val="ctr"/>
        <c:lblOffset val="100"/>
      </c:catAx>
      <c:valAx>
        <c:axId val="92261760"/>
        <c:scaling>
          <c:orientation val="minMax"/>
        </c:scaling>
        <c:axPos val="l"/>
        <c:numFmt formatCode="General" sourceLinked="0"/>
        <c:majorTickMark val="none"/>
        <c:tickLblPos val="nextTo"/>
        <c:crossAx val="9226022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363" cy="511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300" tIns="47150" rIns="94300" bIns="4715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679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294" y="0"/>
            <a:ext cx="3076363" cy="511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300" tIns="47150" rIns="94300" bIns="4715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5890289E-1DF7-4937-B691-D0DFFA056A8D}" type="datetimeFigureOut">
              <a:rPr lang="ru-RU"/>
              <a:pPr>
                <a:defRPr/>
              </a:pPr>
              <a:t>10.01.2025</a:t>
            </a:fld>
            <a:endParaRPr lang="ru-RU" dirty="0"/>
          </a:p>
        </p:txBody>
      </p:sp>
      <p:sp>
        <p:nvSpPr>
          <p:cNvPr id="1679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739"/>
            <a:ext cx="3076363" cy="511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300" tIns="47150" rIns="94300" bIns="4715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679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294" y="9721739"/>
            <a:ext cx="3076363" cy="511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300" tIns="47150" rIns="94300" bIns="4715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D1AC76A-F207-4A54-9FBF-7BE327926F44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="" xmlns:p14="http://schemas.microsoft.com/office/powerpoint/2010/main" val="12272394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241"/>
          </a:xfrm>
          <a:prstGeom prst="rect">
            <a:avLst/>
          </a:prstGeom>
        </p:spPr>
        <p:txBody>
          <a:bodyPr vert="horz" lIns="94300" tIns="47150" rIns="94300" bIns="4715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241"/>
          </a:xfrm>
          <a:prstGeom prst="rect">
            <a:avLst/>
          </a:prstGeom>
        </p:spPr>
        <p:txBody>
          <a:bodyPr vert="horz" lIns="94300" tIns="47150" rIns="94300" bIns="4715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903D51AA-3D6C-4840-984D-0F42AC892D0F}" type="datetimeFigureOut">
              <a:rPr lang="ru-RU"/>
              <a:pPr>
                <a:defRPr/>
              </a:pPr>
              <a:t>10.01.2025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300" tIns="47150" rIns="94300" bIns="47150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09930" y="4860869"/>
            <a:ext cx="5679440" cy="4606066"/>
          </a:xfrm>
          <a:prstGeom prst="rect">
            <a:avLst/>
          </a:prstGeom>
        </p:spPr>
        <p:txBody>
          <a:bodyPr vert="horz" lIns="94300" tIns="47150" rIns="94300" bIns="47150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721739"/>
            <a:ext cx="3076363" cy="511241"/>
          </a:xfrm>
          <a:prstGeom prst="rect">
            <a:avLst/>
          </a:prstGeom>
        </p:spPr>
        <p:txBody>
          <a:bodyPr vert="horz" lIns="94300" tIns="47150" rIns="94300" bIns="4715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021294" y="9721739"/>
            <a:ext cx="3076363" cy="511241"/>
          </a:xfrm>
          <a:prstGeom prst="rect">
            <a:avLst/>
          </a:prstGeom>
        </p:spPr>
        <p:txBody>
          <a:bodyPr vert="horz" wrap="square" lIns="94300" tIns="47150" rIns="94300" bIns="4715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FA82910-9EDE-4F25-A63C-F41035F00974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="" xmlns:p14="http://schemas.microsoft.com/office/powerpoint/2010/main" val="248317530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dirty="0"/>
          </a:p>
        </p:txBody>
      </p:sp>
    </p:spTree>
    <p:extLst>
      <p:ext uri="{BB962C8B-B14F-4D97-AF65-F5344CB8AC3E}">
        <p14:creationId xmlns="" xmlns:p14="http://schemas.microsoft.com/office/powerpoint/2010/main" val="17966459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FA82910-9EDE-4F25-A63C-F41035F00974}" type="slidenum">
              <a:rPr lang="ru-RU" altLang="ru-RU" smtClean="0"/>
              <a:pPr>
                <a:defRPr/>
              </a:pPr>
              <a:t>2</a:t>
            </a:fld>
            <a:endParaRPr lang="ru-RU" altLang="ru-RU" dirty="0"/>
          </a:p>
        </p:txBody>
      </p:sp>
    </p:spTree>
    <p:extLst>
      <p:ext uri="{BB962C8B-B14F-4D97-AF65-F5344CB8AC3E}">
        <p14:creationId xmlns="" xmlns:p14="http://schemas.microsoft.com/office/powerpoint/2010/main" val="40015131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подвиды 33.1.11 (тепловые электростанции) и 33.1.13 (Объекты электроснабжения свыше 110 кВ)</a:t>
            </a:r>
          </a:p>
          <a:p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Обратите внимание на то, что АО Сибтехэнерго имеет право заключения договоров на работы по организации строительства… на сумму до 500 млн.руб.</a:t>
            </a:r>
            <a:endParaRPr lang="ru-RU" altLang="ru-RU" dirty="0"/>
          </a:p>
        </p:txBody>
      </p:sp>
      <p:sp>
        <p:nvSpPr>
          <p:cNvPr id="143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9201" indent="-30291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14912" indent="-24232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01205" indent="-24232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87496" indent="-24232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59052" indent="-24232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30608" indent="-24232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02165" indent="-24232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73721" indent="-24232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86AF4B8-F9E8-447E-ABA5-099F31B5A2D0}" type="slidenum">
              <a:rPr lang="ru-RU" altLang="ru-RU" smtClean="0"/>
              <a:pPr/>
              <a:t>7</a:t>
            </a:fld>
            <a:endParaRPr lang="ru-RU" altLang="ru-RU" dirty="0"/>
          </a:p>
        </p:txBody>
      </p:sp>
    </p:spTree>
    <p:extLst>
      <p:ext uri="{BB962C8B-B14F-4D97-AF65-F5344CB8AC3E}">
        <p14:creationId xmlns="" xmlns:p14="http://schemas.microsoft.com/office/powerpoint/2010/main" val="13768157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/>
          </a:p>
        </p:txBody>
      </p:sp>
      <p:sp>
        <p:nvSpPr>
          <p:cNvPr id="163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9201" indent="-30291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14912" indent="-24232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01205" indent="-24232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87496" indent="-24232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59052" indent="-24232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30608" indent="-24232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02165" indent="-24232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73721" indent="-24232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E62818F-56C0-42B2-A2C0-4A27C3103D69}" type="slidenum">
              <a:rPr lang="ru-RU" altLang="ru-RU" smtClean="0"/>
              <a:pPr/>
              <a:t>8</a:t>
            </a:fld>
            <a:endParaRPr lang="ru-RU" altLang="ru-RU" dirty="0"/>
          </a:p>
        </p:txBody>
      </p:sp>
    </p:spTree>
    <p:extLst>
      <p:ext uri="{BB962C8B-B14F-4D97-AF65-F5344CB8AC3E}">
        <p14:creationId xmlns="" xmlns:p14="http://schemas.microsoft.com/office/powerpoint/2010/main" val="33670912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/>
          </a:p>
        </p:txBody>
      </p:sp>
      <p:sp>
        <p:nvSpPr>
          <p:cNvPr id="184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9201" indent="-30291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14912" indent="-24232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01205" indent="-24232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87496" indent="-24232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59052" indent="-24232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30608" indent="-24232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02165" indent="-24232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73721" indent="-24232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7FE958A-2F1D-400A-B31A-85B4F8A17CF2}" type="slidenum">
              <a:rPr lang="ru-RU" altLang="ru-RU" smtClean="0"/>
              <a:pPr/>
              <a:t>9</a:t>
            </a:fld>
            <a:endParaRPr lang="ru-RU" altLang="ru-RU" dirty="0"/>
          </a:p>
        </p:txBody>
      </p:sp>
    </p:spTree>
    <p:extLst>
      <p:ext uri="{BB962C8B-B14F-4D97-AF65-F5344CB8AC3E}">
        <p14:creationId xmlns="" xmlns:p14="http://schemas.microsoft.com/office/powerpoint/2010/main" val="23492676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dirty="0"/>
              <a:t>Разрешительные документы </a:t>
            </a:r>
            <a:r>
              <a:rPr lang="ru-RU" altLang="ru-RU"/>
              <a:t>наших лабораторий</a:t>
            </a:r>
            <a:r>
              <a:rPr lang="ru-RU" altLang="ru-RU" dirty="0"/>
              <a:t>: ЛНК, ВХЛ, ЭТЛ, МС</a:t>
            </a:r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9201" indent="-30291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14912" indent="-24232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01205" indent="-24232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87496" indent="-24232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59052" indent="-24232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30608" indent="-24232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02165" indent="-24232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73721" indent="-24232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8978AD5-A6F7-4A9A-800A-349037871AC9}" type="slidenum">
              <a:rPr lang="ru-RU" altLang="ru-RU" smtClean="0"/>
              <a:pPr/>
              <a:t>10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396848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/>
          </a:p>
        </p:txBody>
      </p:sp>
      <p:sp>
        <p:nvSpPr>
          <p:cNvPr id="2662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9201" indent="-30291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14912" indent="-24232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01205" indent="-24232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87496" indent="-24232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59052" indent="-24232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30608" indent="-24232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02165" indent="-24232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73721" indent="-24232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8C0F44C-59B0-4EB8-B020-4296DA31ECF1}" type="slidenum">
              <a:rPr lang="ru-RU" altLang="ru-RU" smtClean="0"/>
              <a:pPr/>
              <a:t>11</a:t>
            </a:fld>
            <a:endParaRPr lang="ru-RU" altLang="ru-RU" dirty="0"/>
          </a:p>
        </p:txBody>
      </p:sp>
    </p:spTree>
    <p:extLst>
      <p:ext uri="{BB962C8B-B14F-4D97-AF65-F5344CB8AC3E}">
        <p14:creationId xmlns="" xmlns:p14="http://schemas.microsoft.com/office/powerpoint/2010/main" val="13118243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/>
          </a:p>
        </p:txBody>
      </p:sp>
      <p:sp>
        <p:nvSpPr>
          <p:cNvPr id="307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66279" indent="-29472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78890" indent="-23577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0446" indent="-23577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22002" indent="-23577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93558" indent="-23577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65115" indent="-23577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36671" indent="-23577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8227" indent="-23577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6A5A6AE-BEF2-48E3-AB93-BD31A08650FC}" type="slidenum">
              <a:rPr lang="ru-RU" altLang="ru-RU" smtClean="0"/>
              <a:pPr/>
              <a:t>12</a:t>
            </a:fld>
            <a:endParaRPr lang="ru-RU" altLang="ru-RU" dirty="0"/>
          </a:p>
        </p:txBody>
      </p:sp>
    </p:spTree>
    <p:extLst>
      <p:ext uri="{BB962C8B-B14F-4D97-AF65-F5344CB8AC3E}">
        <p14:creationId xmlns="" xmlns:p14="http://schemas.microsoft.com/office/powerpoint/2010/main" val="21908235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3222625" y="304800"/>
            <a:ext cx="11909425" cy="4724400"/>
            <a:chOff x="-2030" y="192"/>
            <a:chExt cx="7502" cy="2976"/>
          </a:xfrm>
        </p:grpSpPr>
        <p:sp>
          <p:nvSpPr>
            <p:cNvPr id="5" name="Line 3"/>
            <p:cNvSpPr>
              <a:spLocks noChangeShapeType="1"/>
            </p:cNvSpPr>
            <p:nvPr/>
          </p:nvSpPr>
          <p:spPr bwMode="auto">
            <a:xfrm>
              <a:off x="912" y="1584"/>
              <a:ext cx="456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6" name="AutoShape 4"/>
            <p:cNvSpPr>
              <a:spLocks noChangeArrowheads="1"/>
            </p:cNvSpPr>
            <p:nvPr/>
          </p:nvSpPr>
          <p:spPr bwMode="auto">
            <a:xfrm>
              <a:off x="-1584" y="864"/>
              <a:ext cx="2304" cy="2304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44083 w 64000"/>
                <a:gd name="T28" fmla="*/ -29639 h 64000"/>
                <a:gd name="T29" fmla="*/ 44083 w 64000"/>
                <a:gd name="T30" fmla="*/ 29639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44083" y="2368"/>
                  </a:moveTo>
                  <a:cubicBezTo>
                    <a:pt x="56127" y="7280"/>
                    <a:pt x="64000" y="18993"/>
                    <a:pt x="64000" y="32000"/>
                  </a:cubicBezTo>
                  <a:cubicBezTo>
                    <a:pt x="64000" y="45006"/>
                    <a:pt x="56127" y="56719"/>
                    <a:pt x="44083" y="61631"/>
                  </a:cubicBezTo>
                  <a:cubicBezTo>
                    <a:pt x="44082" y="61631"/>
                    <a:pt x="44082" y="61631"/>
                    <a:pt x="44082" y="61631"/>
                  </a:cubicBezTo>
                  <a:lnTo>
                    <a:pt x="44083" y="61632"/>
                  </a:lnTo>
                  <a:lnTo>
                    <a:pt x="44083" y="2368"/>
                  </a:lnTo>
                  <a:lnTo>
                    <a:pt x="44082" y="2368"/>
                  </a:lnTo>
                  <a:cubicBezTo>
                    <a:pt x="44082" y="2368"/>
                    <a:pt x="44082" y="2368"/>
                    <a:pt x="44083" y="2368"/>
                  </a:cubicBez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7" name="AutoShape 5"/>
            <p:cNvSpPr>
              <a:spLocks noChangeArrowheads="1"/>
            </p:cNvSpPr>
            <p:nvPr/>
          </p:nvSpPr>
          <p:spPr bwMode="auto">
            <a:xfrm>
              <a:off x="-2030" y="192"/>
              <a:ext cx="2544" cy="2544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994 w 64000"/>
                <a:gd name="T28" fmla="*/ -25761 h 64000"/>
                <a:gd name="T29" fmla="*/ 50994 w 64000"/>
                <a:gd name="T30" fmla="*/ 25761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994" y="6246"/>
                  </a:moveTo>
                  <a:cubicBezTo>
                    <a:pt x="59172" y="12279"/>
                    <a:pt x="64000" y="21837"/>
                    <a:pt x="64000" y="32000"/>
                  </a:cubicBezTo>
                  <a:cubicBezTo>
                    <a:pt x="64000" y="42162"/>
                    <a:pt x="59172" y="51720"/>
                    <a:pt x="50994" y="57753"/>
                  </a:cubicBezTo>
                  <a:cubicBezTo>
                    <a:pt x="50993" y="57753"/>
                    <a:pt x="50993" y="57753"/>
                    <a:pt x="50993" y="57753"/>
                  </a:cubicBezTo>
                  <a:lnTo>
                    <a:pt x="50994" y="57754"/>
                  </a:lnTo>
                  <a:lnTo>
                    <a:pt x="50994" y="6246"/>
                  </a:lnTo>
                  <a:lnTo>
                    <a:pt x="50993" y="6246"/>
                  </a:lnTo>
                  <a:cubicBezTo>
                    <a:pt x="50993" y="6246"/>
                    <a:pt x="50993" y="6246"/>
                    <a:pt x="50994" y="6246"/>
                  </a:cubicBezTo>
                  <a:close/>
                </a:path>
              </a:pathLst>
            </a:custGeom>
            <a:solidFill>
              <a:srgbClr val="0033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</p:grpSp>
      <p:sp>
        <p:nvSpPr>
          <p:cNvPr id="8" name="Rectangle 4"/>
          <p:cNvSpPr>
            <a:spLocks noChangeArrowheads="1"/>
          </p:cNvSpPr>
          <p:nvPr userDrawn="1"/>
        </p:nvSpPr>
        <p:spPr bwMode="auto">
          <a:xfrm>
            <a:off x="6546850" y="152400"/>
            <a:ext cx="18418175" cy="46038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endParaRPr lang="ru-RU" altLang="ru-RU" dirty="0"/>
          </a:p>
        </p:txBody>
      </p:sp>
      <p:sp>
        <p:nvSpPr>
          <p:cNvPr id="119814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403350" y="1844675"/>
            <a:ext cx="3416300" cy="1444625"/>
          </a:xfrm>
        </p:spPr>
        <p:txBody>
          <a:bodyPr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19815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3276600" y="3427413"/>
            <a:ext cx="5405438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0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1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2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66EF3BE7-3E86-4ECF-A0FA-D509600EFB84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="" xmlns:p14="http://schemas.microsoft.com/office/powerpoint/2010/main" val="3443830871"/>
      </p:ext>
    </p:extLst>
  </p:cSld>
  <p:clrMapOvr>
    <a:masterClrMapping/>
  </p:clrMapOvr>
  <p:transition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 userDrawn="1"/>
        </p:nvGrpSpPr>
        <p:grpSpPr bwMode="auto">
          <a:xfrm>
            <a:off x="-3200400" y="0"/>
            <a:ext cx="11925300" cy="3810000"/>
            <a:chOff x="-2040" y="0"/>
            <a:chExt cx="7512" cy="2400"/>
          </a:xfrm>
        </p:grpSpPr>
        <p:sp>
          <p:nvSpPr>
            <p:cNvPr id="5" name="AutoShape 3"/>
            <p:cNvSpPr>
              <a:spLocks noChangeArrowheads="1"/>
            </p:cNvSpPr>
            <p:nvPr userDrawn="1"/>
          </p:nvSpPr>
          <p:spPr bwMode="auto">
            <a:xfrm>
              <a:off x="-2040" y="432"/>
              <a:ext cx="2592" cy="1968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296 w 64000"/>
                <a:gd name="T28" fmla="*/ -26244 h 64000"/>
                <a:gd name="T29" fmla="*/ 50296 w 64000"/>
                <a:gd name="T30" fmla="*/ 26244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296" y="5746"/>
                  </a:moveTo>
                  <a:cubicBezTo>
                    <a:pt x="58882" y="11730"/>
                    <a:pt x="64000" y="21534"/>
                    <a:pt x="64000" y="32000"/>
                  </a:cubicBezTo>
                  <a:cubicBezTo>
                    <a:pt x="64000" y="42465"/>
                    <a:pt x="58882" y="52269"/>
                    <a:pt x="50296" y="58253"/>
                  </a:cubicBezTo>
                  <a:cubicBezTo>
                    <a:pt x="50296" y="58253"/>
                    <a:pt x="50296" y="58253"/>
                    <a:pt x="50295" y="58253"/>
                  </a:cubicBezTo>
                  <a:lnTo>
                    <a:pt x="50296" y="58254"/>
                  </a:lnTo>
                  <a:lnTo>
                    <a:pt x="50296" y="5746"/>
                  </a:lnTo>
                  <a:lnTo>
                    <a:pt x="50295" y="5746"/>
                  </a:lnTo>
                  <a:cubicBezTo>
                    <a:pt x="50296" y="5746"/>
                    <a:pt x="50296" y="5746"/>
                    <a:pt x="50296" y="5746"/>
                  </a:cubicBez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6" name="AutoShape 4"/>
            <p:cNvSpPr>
              <a:spLocks noChangeArrowheads="1"/>
            </p:cNvSpPr>
            <p:nvPr userDrawn="1"/>
          </p:nvSpPr>
          <p:spPr bwMode="auto">
            <a:xfrm>
              <a:off x="-1528" y="0"/>
              <a:ext cx="1949" cy="1987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077 w 64000"/>
                <a:gd name="T28" fmla="*/ -26412 h 64000"/>
                <a:gd name="T29" fmla="*/ 50077 w 64000"/>
                <a:gd name="T30" fmla="*/ 26412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077" y="5595"/>
                  </a:moveTo>
                  <a:cubicBezTo>
                    <a:pt x="58790" y="11560"/>
                    <a:pt x="64000" y="21440"/>
                    <a:pt x="64000" y="32000"/>
                  </a:cubicBezTo>
                  <a:cubicBezTo>
                    <a:pt x="64000" y="42559"/>
                    <a:pt x="58790" y="52439"/>
                    <a:pt x="50077" y="58404"/>
                  </a:cubicBezTo>
                  <a:cubicBezTo>
                    <a:pt x="50077" y="58404"/>
                    <a:pt x="50077" y="58404"/>
                    <a:pt x="50076" y="58404"/>
                  </a:cubicBezTo>
                  <a:lnTo>
                    <a:pt x="50077" y="58405"/>
                  </a:lnTo>
                  <a:lnTo>
                    <a:pt x="50077" y="5595"/>
                  </a:lnTo>
                  <a:lnTo>
                    <a:pt x="50076" y="5595"/>
                  </a:lnTo>
                  <a:cubicBezTo>
                    <a:pt x="50077" y="5595"/>
                    <a:pt x="50077" y="5595"/>
                    <a:pt x="50077" y="5595"/>
                  </a:cubicBezTo>
                  <a:close/>
                </a:path>
              </a:pathLst>
            </a:custGeom>
            <a:solidFill>
              <a:srgbClr val="0033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7" name="Line 5"/>
            <p:cNvSpPr>
              <a:spLocks noChangeShapeType="1"/>
            </p:cNvSpPr>
            <p:nvPr userDrawn="1"/>
          </p:nvSpPr>
          <p:spPr bwMode="auto">
            <a:xfrm>
              <a:off x="864" y="960"/>
              <a:ext cx="46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</p:grpSp>
      <p:sp>
        <p:nvSpPr>
          <p:cNvPr id="8" name="Заголовок 1"/>
          <p:cNvSpPr>
            <a:spLocks/>
          </p:cNvSpPr>
          <p:nvPr userDrawn="1"/>
        </p:nvSpPr>
        <p:spPr bwMode="auto">
          <a:xfrm>
            <a:off x="1676400" y="6248400"/>
            <a:ext cx="5437188" cy="357188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ru-RU" altLang="ru-RU" sz="2000" dirty="0">
                <a:solidFill>
                  <a:srgbClr val="006600"/>
                </a:solidFill>
              </a:rPr>
              <a:t>АО «Сибтехэнерго»</a:t>
            </a:r>
          </a:p>
        </p:txBody>
      </p:sp>
      <p:sp>
        <p:nvSpPr>
          <p:cNvPr id="9" name="Rectangle 15"/>
          <p:cNvSpPr>
            <a:spLocks noChangeArrowheads="1"/>
          </p:cNvSpPr>
          <p:nvPr userDrawn="1"/>
        </p:nvSpPr>
        <p:spPr bwMode="auto">
          <a:xfrm>
            <a:off x="7359650" y="257175"/>
            <a:ext cx="9144000" cy="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endParaRPr lang="ru-RU" alt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70013" y="1827213"/>
            <a:ext cx="7313612" cy="26685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1" name="Rectangle 8"/>
          <p:cNvSpPr>
            <a:spLocks noGrp="1" noChangeArrowheads="1"/>
          </p:cNvSpPr>
          <p:nvPr>
            <p:ph type="dt" sz="half" idx="10"/>
          </p:nvPr>
        </p:nvSpPr>
        <p:spPr>
          <a:xfrm>
            <a:off x="303213" y="57912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4F45EC-32A9-4539-9597-997B8A3E2778}" type="datetime1">
              <a:rPr lang="ru-RU"/>
              <a:pPr>
                <a:defRPr/>
              </a:pPr>
              <a:t>10.01.2025</a:t>
            </a:fld>
            <a:endParaRPr lang="ru-RU" dirty="0"/>
          </a:p>
        </p:txBody>
      </p:sp>
      <p:sp>
        <p:nvSpPr>
          <p:cNvPr id="12" name="Rectangle 9"/>
          <p:cNvSpPr>
            <a:spLocks noGrp="1" noChangeArrowheads="1"/>
          </p:cNvSpPr>
          <p:nvPr>
            <p:ph type="ftr" sz="quarter" idx="11"/>
          </p:nvPr>
        </p:nvSpPr>
        <p:spPr>
          <a:xfrm>
            <a:off x="3962400" y="5768975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3" name="Rectangle 1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57912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563249-CEBB-434D-864D-417BF0E3F6C1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="" xmlns:p14="http://schemas.microsoft.com/office/powerpoint/2010/main" val="548746989"/>
      </p:ext>
    </p:extLst>
  </p:cSld>
  <p:clrMapOvr>
    <a:masterClrMapping/>
  </p:clrMapOvr>
  <p:transition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0DEBCC-8593-4466-8621-E8CD600C6796}" type="datetime1">
              <a:rPr lang="ru-RU"/>
              <a:pPr>
                <a:defRPr/>
              </a:pPr>
              <a:t>10.01.2025</a:t>
            </a:fld>
            <a:endParaRPr lang="ru-RU" dirty="0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E82A18-4DF8-4F76-8807-1469556D2FB1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="" xmlns:p14="http://schemas.microsoft.com/office/powerpoint/2010/main" val="3741623265"/>
      </p:ext>
    </p:extLst>
  </p:cSld>
  <p:clrMapOvr>
    <a:masterClrMapping/>
  </p:clrMapOvr>
  <p:transition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370013" y="1827213"/>
            <a:ext cx="3579812" cy="38338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02225" y="1827213"/>
            <a:ext cx="3581400" cy="38338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79C37D-06BA-4681-BE02-FE48C66A9856}" type="datetime1">
              <a:rPr lang="ru-RU"/>
              <a:pPr>
                <a:defRPr/>
              </a:pPr>
              <a:t>10.01.2025</a:t>
            </a:fld>
            <a:endParaRPr lang="ru-RU" dirty="0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F1107D-DE88-4CB7-B3C9-715EF367C70A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="" xmlns:p14="http://schemas.microsoft.com/office/powerpoint/2010/main" val="1518466297"/>
      </p:ext>
    </p:extLst>
  </p:cSld>
  <p:clrMapOvr>
    <a:masterClrMapping/>
  </p:clrMapOvr>
  <p:transition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DB6585-D7E2-41E5-A782-7DA81A4A1EFE}" type="datetime1">
              <a:rPr lang="ru-RU"/>
              <a:pPr>
                <a:defRPr/>
              </a:pPr>
              <a:t>10.01.2025</a:t>
            </a:fld>
            <a:endParaRPr lang="ru-RU" dirty="0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DDD7B9-D7FA-4FA7-A559-D4EDA4192212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="" xmlns:p14="http://schemas.microsoft.com/office/powerpoint/2010/main" val="2378346086"/>
      </p:ext>
    </p:extLst>
  </p:cSld>
  <p:clrMapOvr>
    <a:masterClrMapping/>
  </p:clrMapOvr>
  <p:transition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3695C6-DD6B-4359-973C-5512D4DDD9A9}" type="datetime1">
              <a:rPr lang="ru-RU"/>
              <a:pPr>
                <a:defRPr/>
              </a:pPr>
              <a:t>10.01.2025</a:t>
            </a:fld>
            <a:endParaRPr lang="ru-RU" dirty="0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DF82DF-1A8C-4F5D-974B-EA758AD514E4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="" xmlns:p14="http://schemas.microsoft.com/office/powerpoint/2010/main" val="3907599187"/>
      </p:ext>
    </p:extLst>
  </p:cSld>
  <p:clrMapOvr>
    <a:masterClrMapping/>
  </p:clrMapOvr>
  <p:transition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3AE688-2AB0-4551-889B-3560B6E2FF45}" type="datetime1">
              <a:rPr lang="ru-RU"/>
              <a:pPr>
                <a:defRPr/>
              </a:pPr>
              <a:t>10.01.2025</a:t>
            </a:fld>
            <a:endParaRPr lang="ru-RU" dirty="0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4031B8-F38F-4524-ACF0-AA147F676115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="" xmlns:p14="http://schemas.microsoft.com/office/powerpoint/2010/main" val="3271117559"/>
      </p:ext>
    </p:extLst>
  </p:cSld>
  <p:clrMapOvr>
    <a:masterClrMapping/>
  </p:clrMapOvr>
  <p:transition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7856B7-79C1-4CE4-BC4A-FDC4380D81CF}" type="datetime1">
              <a:rPr lang="ru-RU"/>
              <a:pPr>
                <a:defRPr/>
              </a:pPr>
              <a:t>10.01.2025</a:t>
            </a:fld>
            <a:endParaRPr lang="ru-RU" dirty="0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6A1DC-F0B5-41FD-B25E-8F42FB2458D1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="" xmlns:p14="http://schemas.microsoft.com/office/powerpoint/2010/main" val="4193940317"/>
      </p:ext>
    </p:extLst>
  </p:cSld>
  <p:clrMapOvr>
    <a:masterClrMapping/>
  </p:clrMapOvr>
  <p:transition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9B3F99-9896-406F-8052-2C8510848761}" type="datetime1">
              <a:rPr lang="ru-RU"/>
              <a:pPr>
                <a:defRPr/>
              </a:pPr>
              <a:t>10.01.2025</a:t>
            </a:fld>
            <a:endParaRPr lang="ru-RU" dirty="0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CDF5E2-A0F1-4C62-AC03-8FA58456A286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="" xmlns:p14="http://schemas.microsoft.com/office/powerpoint/2010/main" val="1517321543"/>
      </p:ext>
    </p:extLst>
  </p:cSld>
  <p:clrMapOvr>
    <a:masterClrMapping/>
  </p:clrMapOvr>
  <p:transition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92E56B-CD31-4386-8409-0F0A8EFBCAB3}" type="datetime1">
              <a:rPr lang="ru-RU"/>
              <a:pPr>
                <a:defRPr/>
              </a:pPr>
              <a:t>10.01.2025</a:t>
            </a:fld>
            <a:endParaRPr lang="ru-RU" dirty="0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0EA52B-1EFF-487C-A169-F5C52A1C0008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="" xmlns:p14="http://schemas.microsoft.com/office/powerpoint/2010/main" val="436486935"/>
      </p:ext>
    </p:extLst>
  </p:cSld>
  <p:clrMapOvr>
    <a:masterClrMapping/>
  </p:clrMapOvr>
  <p:transition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6413" y="301625"/>
            <a:ext cx="1827212" cy="53594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370013" y="301625"/>
            <a:ext cx="5334000" cy="53594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4DBA2E-C633-4E78-982D-22FE8FFBB148}" type="datetime1">
              <a:rPr lang="ru-RU"/>
              <a:pPr>
                <a:defRPr/>
              </a:pPr>
              <a:t>10.01.2025</a:t>
            </a:fld>
            <a:endParaRPr lang="ru-RU" dirty="0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A7D2DE-B404-459E-B6D9-184CD45AC3F3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="" xmlns:p14="http://schemas.microsoft.com/office/powerpoint/2010/main" val="788128458"/>
      </p:ext>
    </p:extLst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 userDrawn="1"/>
        </p:nvGrpSpPr>
        <p:grpSpPr bwMode="auto">
          <a:xfrm>
            <a:off x="-3200400" y="0"/>
            <a:ext cx="11925300" cy="3810000"/>
            <a:chOff x="-2040" y="0"/>
            <a:chExt cx="7512" cy="2400"/>
          </a:xfrm>
        </p:grpSpPr>
        <p:sp>
          <p:nvSpPr>
            <p:cNvPr id="1035" name="AutoShape 3"/>
            <p:cNvSpPr>
              <a:spLocks noChangeArrowheads="1"/>
            </p:cNvSpPr>
            <p:nvPr userDrawn="1"/>
          </p:nvSpPr>
          <p:spPr bwMode="auto">
            <a:xfrm>
              <a:off x="-2040" y="432"/>
              <a:ext cx="2592" cy="1968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296 w 64000"/>
                <a:gd name="T28" fmla="*/ -26244 h 64000"/>
                <a:gd name="T29" fmla="*/ 50296 w 64000"/>
                <a:gd name="T30" fmla="*/ 26244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296" y="5746"/>
                  </a:moveTo>
                  <a:cubicBezTo>
                    <a:pt x="58882" y="11730"/>
                    <a:pt x="64000" y="21534"/>
                    <a:pt x="64000" y="32000"/>
                  </a:cubicBezTo>
                  <a:cubicBezTo>
                    <a:pt x="64000" y="42465"/>
                    <a:pt x="58882" y="52269"/>
                    <a:pt x="50296" y="58253"/>
                  </a:cubicBezTo>
                  <a:cubicBezTo>
                    <a:pt x="50296" y="58253"/>
                    <a:pt x="50296" y="58253"/>
                    <a:pt x="50295" y="58253"/>
                  </a:cubicBezTo>
                  <a:lnTo>
                    <a:pt x="50296" y="58254"/>
                  </a:lnTo>
                  <a:lnTo>
                    <a:pt x="50296" y="5746"/>
                  </a:lnTo>
                  <a:lnTo>
                    <a:pt x="50295" y="5746"/>
                  </a:lnTo>
                  <a:cubicBezTo>
                    <a:pt x="50296" y="5746"/>
                    <a:pt x="50296" y="5746"/>
                    <a:pt x="50296" y="5746"/>
                  </a:cubicBez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036" name="AutoShape 4"/>
            <p:cNvSpPr>
              <a:spLocks noChangeArrowheads="1"/>
            </p:cNvSpPr>
            <p:nvPr userDrawn="1"/>
          </p:nvSpPr>
          <p:spPr bwMode="auto">
            <a:xfrm>
              <a:off x="-1528" y="0"/>
              <a:ext cx="1949" cy="1987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077 w 64000"/>
                <a:gd name="T28" fmla="*/ -26412 h 64000"/>
                <a:gd name="T29" fmla="*/ 50077 w 64000"/>
                <a:gd name="T30" fmla="*/ 26412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077" y="5595"/>
                  </a:moveTo>
                  <a:cubicBezTo>
                    <a:pt x="58790" y="11560"/>
                    <a:pt x="64000" y="21440"/>
                    <a:pt x="64000" y="32000"/>
                  </a:cubicBezTo>
                  <a:cubicBezTo>
                    <a:pt x="64000" y="42559"/>
                    <a:pt x="58790" y="52439"/>
                    <a:pt x="50077" y="58404"/>
                  </a:cubicBezTo>
                  <a:cubicBezTo>
                    <a:pt x="50077" y="58404"/>
                    <a:pt x="50077" y="58404"/>
                    <a:pt x="50076" y="58404"/>
                  </a:cubicBezTo>
                  <a:lnTo>
                    <a:pt x="50077" y="58405"/>
                  </a:lnTo>
                  <a:lnTo>
                    <a:pt x="50077" y="5595"/>
                  </a:lnTo>
                  <a:lnTo>
                    <a:pt x="50076" y="5595"/>
                  </a:lnTo>
                  <a:cubicBezTo>
                    <a:pt x="50077" y="5595"/>
                    <a:pt x="50077" y="5595"/>
                    <a:pt x="50077" y="5595"/>
                  </a:cubicBezTo>
                  <a:close/>
                </a:path>
              </a:pathLst>
            </a:custGeom>
            <a:solidFill>
              <a:srgbClr val="0033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037" name="Line 5"/>
            <p:cNvSpPr>
              <a:spLocks noChangeShapeType="1"/>
            </p:cNvSpPr>
            <p:nvPr userDrawn="1"/>
          </p:nvSpPr>
          <p:spPr bwMode="auto">
            <a:xfrm>
              <a:off x="864" y="960"/>
              <a:ext cx="46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</p:grpSp>
      <p:sp>
        <p:nvSpPr>
          <p:cNvPr id="1027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370013" y="301625"/>
            <a:ext cx="528955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0013" y="1827213"/>
            <a:ext cx="7313612" cy="3833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118792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+mn-lt"/>
              </a:defRPr>
            </a:lvl1pPr>
          </a:lstStyle>
          <a:p>
            <a:pPr>
              <a:defRPr/>
            </a:pPr>
            <a:fld id="{DC96A15C-F07A-4B6E-8C09-1C437C6A4224}" type="datetime1">
              <a:rPr lang="ru-RU"/>
              <a:pPr>
                <a:defRPr/>
              </a:pPr>
              <a:t>10.01.2025</a:t>
            </a:fld>
            <a:endParaRPr lang="ru-RU" dirty="0"/>
          </a:p>
        </p:txBody>
      </p:sp>
      <p:sp>
        <p:nvSpPr>
          <p:cNvPr id="118793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+mn-lt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18794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006600"/>
                </a:solidFill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50B20912-7E76-4129-8304-B164062FE6A6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  <p:sp>
        <p:nvSpPr>
          <p:cNvPr id="1033" name="Заголовок 1"/>
          <p:cNvSpPr>
            <a:spLocks/>
          </p:cNvSpPr>
          <p:nvPr userDrawn="1"/>
        </p:nvSpPr>
        <p:spPr bwMode="auto">
          <a:xfrm>
            <a:off x="1676400" y="6248400"/>
            <a:ext cx="5437188" cy="357188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ru-RU" altLang="ru-RU" sz="2000" dirty="0">
                <a:solidFill>
                  <a:srgbClr val="006600"/>
                </a:solidFill>
              </a:rPr>
              <a:t>АО «Сибтехэнерго»</a:t>
            </a:r>
          </a:p>
        </p:txBody>
      </p:sp>
      <p:sp>
        <p:nvSpPr>
          <p:cNvPr id="2" name="Rectangle 15"/>
          <p:cNvSpPr>
            <a:spLocks noChangeArrowheads="1"/>
          </p:cNvSpPr>
          <p:nvPr userDrawn="1"/>
        </p:nvSpPr>
        <p:spPr bwMode="auto">
          <a:xfrm>
            <a:off x="7359650" y="257175"/>
            <a:ext cx="9144000" cy="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endParaRPr lang="ru-RU" alt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90" r:id="rId1"/>
    <p:sldLayoutId id="2147484191" r:id="rId2"/>
    <p:sldLayoutId id="2147484181" r:id="rId3"/>
    <p:sldLayoutId id="2147484182" r:id="rId4"/>
    <p:sldLayoutId id="2147484183" r:id="rId5"/>
    <p:sldLayoutId id="2147484184" r:id="rId6"/>
    <p:sldLayoutId id="2147484185" r:id="rId7"/>
    <p:sldLayoutId id="2147484186" r:id="rId8"/>
    <p:sldLayoutId id="2147484187" r:id="rId9"/>
    <p:sldLayoutId id="2147484188" r:id="rId10"/>
    <p:sldLayoutId id="2147484189" r:id="rId11"/>
  </p:sldLayoutIdLst>
  <p:transition>
    <p:zoom/>
  </p:transition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0066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006600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006600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006600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006600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>
          <a:solidFill>
            <a:srgbClr val="006600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>
          <a:solidFill>
            <a:srgbClr val="006600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>
          <a:solidFill>
            <a:srgbClr val="006600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>
          <a:solidFill>
            <a:srgbClr val="006600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anose="05000000000000000000" pitchFamily="2" charset="2"/>
        <a:buChar char="¡"/>
        <a:defRPr sz="29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l"/>
        <a:defRPr sz="25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anose="05000000000000000000" pitchFamily="2" charset="2"/>
        <a:buChar char="¡"/>
        <a:defRPr sz="2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l"/>
        <a:defRPr sz="19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anose="05000000000000000000" pitchFamily="2" charset="2"/>
        <a:buChar char="¡"/>
        <a:defRPr sz="19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mailto:sibte@sibte.ru" TargetMode="External"/><Relationship Id="rId2" Type="http://schemas.openxmlformats.org/officeDocument/2006/relationships/hyperlink" Target="http://www.sibte.ru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ru-RU" altLang="ru-RU" sz="1200" dirty="0">
                <a:solidFill>
                  <a:srgbClr val="003399"/>
                </a:solidFill>
              </a:rPr>
              <a:t/>
            </a:r>
            <a:br>
              <a:rPr lang="ru-RU" altLang="ru-RU" sz="1200" dirty="0">
                <a:solidFill>
                  <a:srgbClr val="003399"/>
                </a:solidFill>
              </a:rPr>
            </a:br>
            <a:r>
              <a:rPr lang="ru-RU" altLang="ru-RU" sz="1200" dirty="0">
                <a:solidFill>
                  <a:srgbClr val="003399"/>
                </a:solidFill>
              </a:rPr>
              <a:t/>
            </a:r>
            <a:br>
              <a:rPr lang="ru-RU" altLang="ru-RU" sz="1200" dirty="0">
                <a:solidFill>
                  <a:srgbClr val="003399"/>
                </a:solidFill>
              </a:rPr>
            </a:br>
            <a:endParaRPr lang="ru-RU" altLang="ru-RU" sz="2000" dirty="0"/>
          </a:p>
        </p:txBody>
      </p:sp>
      <p:sp>
        <p:nvSpPr>
          <p:cNvPr id="6147" name="Rectangle 10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6C3141D-DF43-4A5A-9AB9-A6C1B21B53C7}" type="slidenum">
              <a:rPr lang="ru-RU" altLang="ru-RU" sz="12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</a:t>
            </a:fld>
            <a:endParaRPr lang="ru-RU" altLang="ru-RU" sz="1200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143000" y="5791200"/>
            <a:ext cx="7056438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1" hangingPunct="1">
              <a:defRPr/>
            </a:pPr>
            <a:r>
              <a:rPr lang="ru-RU" sz="1200" kern="0" dirty="0">
                <a:solidFill>
                  <a:srgbClr val="003399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1200" kern="0" dirty="0">
                <a:solidFill>
                  <a:srgbClr val="003399"/>
                </a:solidFill>
                <a:latin typeface="+mj-lt"/>
                <a:ea typeface="+mj-ea"/>
                <a:cs typeface="+mj-cs"/>
              </a:rPr>
            </a:br>
            <a:r>
              <a:rPr lang="ru-RU" sz="1600" b="1" kern="0" dirty="0">
                <a:solidFill>
                  <a:srgbClr val="003399"/>
                </a:solidFill>
                <a:latin typeface="+mj-lt"/>
                <a:ea typeface="+mj-ea"/>
                <a:cs typeface="+mj-cs"/>
              </a:rPr>
              <a:t>Новосибирск 2024</a:t>
            </a:r>
            <a:endParaRPr lang="ru-RU" sz="1600" b="1" kern="0" dirty="0">
              <a:solidFill>
                <a:srgbClr val="0066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149" name="Прямоугольник 1"/>
          <p:cNvSpPr>
            <a:spLocks noChangeArrowheads="1"/>
          </p:cNvSpPr>
          <p:nvPr/>
        </p:nvSpPr>
        <p:spPr bwMode="auto">
          <a:xfrm>
            <a:off x="1981200" y="3124200"/>
            <a:ext cx="6218238" cy="2523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200" dirty="0">
                <a:solidFill>
                  <a:srgbClr val="003399"/>
                </a:solidFill>
                <a:latin typeface="Arial" panose="020B0604020202020204" pitchFamily="34" charset="0"/>
              </a:rPr>
              <a:t>АО «Сибтехэнерго»</a:t>
            </a:r>
            <a:br>
              <a:rPr lang="ru-RU" altLang="ru-RU" sz="3200" dirty="0">
                <a:solidFill>
                  <a:srgbClr val="003399"/>
                </a:solidFill>
                <a:latin typeface="Arial" panose="020B0604020202020204" pitchFamily="34" charset="0"/>
              </a:rPr>
            </a:br>
            <a:r>
              <a:rPr lang="ru-RU" altLang="ru-RU" sz="1800" dirty="0">
                <a:solidFill>
                  <a:srgbClr val="003399"/>
                </a:solidFill>
                <a:latin typeface="Arial" panose="020B0604020202020204" pitchFamily="34" charset="0"/>
              </a:rPr>
              <a:t>Инженерная фирма по наладке, совершенствованию технологий и эксплуатации </a:t>
            </a:r>
            <a:r>
              <a:rPr lang="ru-RU" altLang="ru-RU" sz="1800" dirty="0" err="1">
                <a:solidFill>
                  <a:srgbClr val="003399"/>
                </a:solidFill>
                <a:latin typeface="Arial" panose="020B0604020202020204" pitchFamily="34" charset="0"/>
              </a:rPr>
              <a:t>электро</a:t>
            </a:r>
            <a:r>
              <a:rPr lang="ru-RU" altLang="ru-RU" sz="1800" dirty="0">
                <a:solidFill>
                  <a:srgbClr val="003399"/>
                </a:solidFill>
                <a:latin typeface="Arial" panose="020B0604020202020204" pitchFamily="34" charset="0"/>
              </a:rPr>
              <a:t> - </a:t>
            </a:r>
            <a:r>
              <a:rPr lang="ru-RU" altLang="ru-RU" sz="1800" dirty="0" err="1">
                <a:solidFill>
                  <a:srgbClr val="003399"/>
                </a:solidFill>
                <a:latin typeface="Arial" panose="020B0604020202020204" pitchFamily="34" charset="0"/>
              </a:rPr>
              <a:t>энергооборудо-вания</a:t>
            </a:r>
            <a:r>
              <a:rPr lang="ru-RU" altLang="ru-RU" sz="1800" dirty="0">
                <a:solidFill>
                  <a:srgbClr val="003399"/>
                </a:solidFill>
                <a:latin typeface="Arial" panose="020B0604020202020204" pitchFamily="34" charset="0"/>
              </a:rPr>
              <a:t> предприятий и систем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 dirty="0">
              <a:solidFill>
                <a:srgbClr val="003399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 dirty="0">
              <a:solidFill>
                <a:srgbClr val="003399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 dirty="0">
              <a:solidFill>
                <a:srgbClr val="003399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dirty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endParaRPr lang="ru-RU" altLang="ru-RU" sz="1800" dirty="0">
              <a:latin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786" y="908720"/>
            <a:ext cx="3684864" cy="522397"/>
          </a:xfrm>
          <a:prstGeom prst="rect">
            <a:avLst/>
          </a:prstGeom>
        </p:spPr>
      </p:pic>
    </p:spTree>
  </p:cSld>
  <p:clrMapOvr>
    <a:masterClrMapping/>
  </p:clrMapOvr>
  <p:transition>
    <p:zo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7C7837E-AC93-4B18-BC82-A8EC62D37A6C}" type="slidenum">
              <a:rPr lang="ru-RU" altLang="ru-RU" sz="1200" smtClean="0">
                <a:solidFill>
                  <a:srgbClr val="006600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lang="ru-RU" altLang="ru-RU" sz="1200" dirty="0">
              <a:solidFill>
                <a:srgbClr val="006600"/>
              </a:solidFill>
            </a:endParaRPr>
          </a:p>
        </p:txBody>
      </p:sp>
      <p:sp>
        <p:nvSpPr>
          <p:cNvPr id="178180" name="Заголовок 1"/>
          <p:cNvSpPr>
            <a:spLocks/>
          </p:cNvSpPr>
          <p:nvPr/>
        </p:nvSpPr>
        <p:spPr bwMode="auto">
          <a:xfrm>
            <a:off x="1043608" y="548680"/>
            <a:ext cx="632460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>
              <a:defRPr/>
            </a:pPr>
            <a:r>
              <a:rPr lang="ru-RU" sz="2400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  АО «Сибтехэнерго» - краткая история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784293267"/>
              </p:ext>
            </p:extLst>
          </p:nvPr>
        </p:nvGraphicFramePr>
        <p:xfrm>
          <a:off x="827584" y="1340769"/>
          <a:ext cx="8136904" cy="492494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9964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33725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939012">
                <a:tc>
                  <a:txBody>
                    <a:bodyPr/>
                    <a:lstStyle/>
                    <a:p>
                      <a:pPr marL="0" indent="0" algn="l" rtl="0" eaLnBrk="1" fontAlgn="base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Tx/>
                        <a:buNone/>
                      </a:pPr>
                      <a:r>
                        <a:rPr lang="ru-RU" sz="1800" b="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1955</a:t>
                      </a:r>
                    </a:p>
                  </a:txBody>
                  <a:tcPr marT="45687" marB="45687"/>
                </a:tc>
                <a:tc>
                  <a:txBody>
                    <a:bodyPr/>
                    <a:lstStyle/>
                    <a:p>
                      <a:pPr marL="0" indent="0" algn="l" rtl="0" eaLnBrk="1" fontAlgn="base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Char char="¡"/>
                      </a:pPr>
                      <a:r>
                        <a:rPr lang="ru-RU" sz="1400" b="1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Организовано Сибирское отделение треста ОРГРЭС с целью выполнения ПНР на новостройках энергетики, оказания инженерной помощи знергопредприятиям в освоении новой техники, реализации и совершенствовании эксплуатации действующего энергооборудования.</a:t>
                      </a:r>
                    </a:p>
                  </a:txBody>
                  <a:tcPr marT="45687" marB="45687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14912">
                <a:tc>
                  <a:txBody>
                    <a:bodyPr/>
                    <a:lstStyle/>
                    <a:p>
                      <a:pPr marL="0" indent="0" algn="l" rtl="0" eaLnBrk="1" fontAlgn="base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Tx/>
                        <a:buNone/>
                      </a:pPr>
                      <a:r>
                        <a:rPr lang="ru-RU" sz="1800" b="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1977</a:t>
                      </a:r>
                    </a:p>
                  </a:txBody>
                  <a:tcPr marT="45687" marB="45687"/>
                </a:tc>
                <a:tc>
                  <a:txBody>
                    <a:bodyPr/>
                    <a:lstStyle/>
                    <a:p>
                      <a:pPr marL="0" indent="0" algn="l" rtl="0" eaLnBrk="1" fontAlgn="base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Char char="¡"/>
                      </a:pPr>
                      <a:r>
                        <a:rPr lang="ru-RU" sz="1400" b="1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Сибирское отделение ОРГРЭС преобразовано в хозрасчетное предприятие Сибтехэнерго в составе Производственного объединения Союзтехэнерго</a:t>
                      </a:r>
                    </a:p>
                  </a:txBody>
                  <a:tcPr marT="45687" marB="45687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63448">
                <a:tc>
                  <a:txBody>
                    <a:bodyPr/>
                    <a:lstStyle/>
                    <a:p>
                      <a:pPr marL="0" indent="0" algn="l" rtl="0" eaLnBrk="1" fontAlgn="base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Tx/>
                        <a:buNone/>
                      </a:pPr>
                      <a:r>
                        <a:rPr lang="ru-RU" sz="1800" b="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1992</a:t>
                      </a:r>
                    </a:p>
                  </a:txBody>
                  <a:tcPr marT="45687" marB="45687"/>
                </a:tc>
                <a:tc>
                  <a:txBody>
                    <a:bodyPr/>
                    <a:lstStyle/>
                    <a:p>
                      <a:pPr marL="0" indent="0" algn="l" rtl="0" eaLnBrk="1" fontAlgn="base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Char char="¡"/>
                      </a:pPr>
                      <a:r>
                        <a:rPr lang="ru-RU" sz="1400" b="1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ГП «Сибтехэнерго» преобразовано в АООТ «Сибтехэнерго» </a:t>
                      </a:r>
                    </a:p>
                  </a:txBody>
                  <a:tcPr marT="45687" marB="45687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14912">
                <a:tc>
                  <a:txBody>
                    <a:bodyPr/>
                    <a:lstStyle/>
                    <a:p>
                      <a:pPr marL="0" indent="0" algn="l" rtl="0" eaLnBrk="1" fontAlgn="base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Tx/>
                        <a:buNone/>
                      </a:pPr>
                      <a:r>
                        <a:rPr lang="ru-RU" sz="1800" b="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1995</a:t>
                      </a:r>
                    </a:p>
                  </a:txBody>
                  <a:tcPr marT="45687" marB="45687"/>
                </a:tc>
                <a:tc>
                  <a:txBody>
                    <a:bodyPr/>
                    <a:lstStyle/>
                    <a:p>
                      <a:pPr marL="0" indent="0" algn="l" rtl="0" eaLnBrk="1" fontAlgn="base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Char char="¡"/>
                      </a:pPr>
                      <a:r>
                        <a:rPr lang="ru-RU" sz="1400" b="1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Государственный пакет акций (49 %) АООТ «Сибтехэнерго» переданы РАО «ЕЭС России» в соответствии с программой приватизации </a:t>
                      </a:r>
                    </a:p>
                  </a:txBody>
                  <a:tcPr marT="45687" marB="45687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49647">
                <a:tc>
                  <a:txBody>
                    <a:bodyPr/>
                    <a:lstStyle/>
                    <a:p>
                      <a:pPr marL="0" indent="0" algn="l" rtl="0" eaLnBrk="1" fontAlgn="base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Tx/>
                        <a:buNone/>
                      </a:pPr>
                      <a:r>
                        <a:rPr lang="ru-RU" sz="1800" b="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2008</a:t>
                      </a:r>
                    </a:p>
                  </a:txBody>
                  <a:tcPr marT="45687" marB="45687"/>
                </a:tc>
                <a:tc>
                  <a:txBody>
                    <a:bodyPr/>
                    <a:lstStyle/>
                    <a:p>
                      <a:pPr marL="0" indent="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Char char="¡"/>
                      </a:pPr>
                      <a:r>
                        <a:rPr lang="ru-RU" sz="1400" b="1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ОАО "Сибтехэнерго" вошло в состав холдинга "Группа Е4", включающего ряд инжиниринговых компаний, работающих на рынке строительно-монтажных, пуско-наладочных, проектных и консалтинговых услуг в электроэнергетической отрасли</a:t>
                      </a:r>
                    </a:p>
                  </a:txBody>
                  <a:tcPr marT="45687" marB="45687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14912">
                <a:tc>
                  <a:txBody>
                    <a:bodyPr/>
                    <a:lstStyle/>
                    <a:p>
                      <a:pPr marL="0" indent="0" algn="l" rtl="0" eaLnBrk="1" fontAlgn="base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Tx/>
                        <a:buNone/>
                      </a:pPr>
                      <a:r>
                        <a:rPr lang="ru-RU" sz="1800" b="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2015</a:t>
                      </a:r>
                    </a:p>
                  </a:txBody>
                  <a:tcPr marT="45687" marB="45687"/>
                </a:tc>
                <a:tc>
                  <a:txBody>
                    <a:bodyPr/>
                    <a:lstStyle/>
                    <a:p>
                      <a:pPr marL="0" indent="0" algn="l" rtl="0" eaLnBrk="1" fontAlgn="base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Char char="¡"/>
                      </a:pPr>
                      <a:r>
                        <a:rPr lang="ru-RU" sz="1400" b="1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соответствии с изменениями в корпоративном законодательстве предприятие перерегистрировано в Акционерное Общество</a:t>
                      </a:r>
                    </a:p>
                  </a:txBody>
                  <a:tcPr marT="45687" marB="45687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63448">
                <a:tc>
                  <a:txBody>
                    <a:bodyPr/>
                    <a:lstStyle/>
                    <a:p>
                      <a:pPr marL="0" indent="0" algn="l" rtl="0" eaLnBrk="1" fontAlgn="base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Tx/>
                        <a:buNone/>
                      </a:pPr>
                      <a:r>
                        <a:rPr lang="en-US" sz="1800" b="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2017</a:t>
                      </a:r>
                      <a:endParaRPr lang="ru-RU" sz="1800" b="0" dirty="0">
                        <a:solidFill>
                          <a:srgbClr val="000099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687" marB="45687"/>
                </a:tc>
                <a:tc>
                  <a:txBody>
                    <a:bodyPr/>
                    <a:lstStyle/>
                    <a:p>
                      <a:pPr marL="0" indent="0" algn="l" rtl="0" eaLnBrk="1" fontAlgn="base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Char char="¡"/>
                      </a:pPr>
                      <a:r>
                        <a:rPr lang="ru-RU" sz="1400" b="1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АО «Сибтехэнерго» вошло в состав группы компаний «Интертехэлектро»</a:t>
                      </a:r>
                    </a:p>
                  </a:txBody>
                  <a:tcPr marT="45687" marB="45687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939012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         История СО «ОРГРЭС», АО «Сибтехэнерго» –сотни объектов в РФ и за рубежом, комплексные работы по наладке технологического и электротехнического оборудования, а также АСУТП электростанций, подстанций, ЛЭП, систем теплоснабжения городов и промышленных предприятий</a:t>
                      </a:r>
                    </a:p>
                  </a:txBody>
                  <a:tcPr marT="45687" marB="45687"/>
                </a:tc>
                <a:tc hMerge="1"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87" marB="45687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zo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B623927-2A3C-4718-9EC6-09F0C0CA745B}" type="slidenum">
              <a:rPr lang="ru-RU" altLang="ru-RU" sz="1200" smtClean="0">
                <a:solidFill>
                  <a:srgbClr val="006600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lang="ru-RU" altLang="ru-RU" sz="1200" dirty="0">
              <a:solidFill>
                <a:srgbClr val="006600"/>
              </a:solidFill>
            </a:endParaRPr>
          </a:p>
        </p:txBody>
      </p:sp>
      <p:sp>
        <p:nvSpPr>
          <p:cNvPr id="8195" name="Содержимое 2"/>
          <p:cNvSpPr>
            <a:spLocks noGrp="1"/>
          </p:cNvSpPr>
          <p:nvPr>
            <p:ph idx="4294967295"/>
          </p:nvPr>
        </p:nvSpPr>
        <p:spPr>
          <a:xfrm>
            <a:off x="1295400" y="1752600"/>
            <a:ext cx="7391400" cy="3890977"/>
          </a:xfrm>
        </p:spPr>
        <p:txBody>
          <a:bodyPr/>
          <a:lstStyle/>
          <a:p>
            <a:pPr eaLnBrk="1" hangingPunct="1">
              <a:buFont typeface="Times New Roman" panose="02020603050405020304" pitchFamily="18" charset="0"/>
              <a:buChar char="‒"/>
              <a:defRPr/>
            </a:pPr>
            <a:endParaRPr lang="ru-RU" alt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5125" eaLnBrk="1" hangingPunct="1">
              <a:buFont typeface="Symbol" pitchFamily="18" charset="2"/>
              <a:buChar char="-"/>
            </a:pPr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Пуско-наладочные работы (ПНР) при новом строительстве, расширении и техническом перевооружении энергетических объектов, с выполнением функций головной пуско-наладочной организации</a:t>
            </a:r>
          </a:p>
          <a:p>
            <a:pPr marL="0" indent="365125" eaLnBrk="1" hangingPunct="1">
              <a:buFont typeface="Symbol" pitchFamily="18" charset="2"/>
              <a:buChar char="-"/>
            </a:pPr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Инженерные услуги предприятиям энергетического сектора, включая работы по обследованию, аудиту оборудования и строительных конструкций, с выдачей рекомендаций по устранению выявленных проблем, выполнение проектных работ</a:t>
            </a:r>
          </a:p>
          <a:p>
            <a:pPr marL="0" indent="365125" eaLnBrk="1" hangingPunct="1">
              <a:buFont typeface="Symbol" pitchFamily="18" charset="2"/>
              <a:buChar char="-"/>
            </a:pPr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Разработка и реализация инновационных проектов по повышению надежности и экономичности действующих энергоустановок</a:t>
            </a: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endParaRPr lang="ru-RU" alt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8180" name="Заголовок 1"/>
          <p:cNvSpPr>
            <a:spLocks/>
          </p:cNvSpPr>
          <p:nvPr/>
        </p:nvSpPr>
        <p:spPr bwMode="auto">
          <a:xfrm>
            <a:off x="990600" y="762000"/>
            <a:ext cx="6173688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ru-RU" sz="2400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  Основные направления деятельности АО «Сибтехэнерго»</a:t>
            </a:r>
          </a:p>
        </p:txBody>
      </p:sp>
      <p:sp>
        <p:nvSpPr>
          <p:cNvPr id="5" name="Номер слайда 3"/>
          <p:cNvSpPr txBox="1">
            <a:spLocks/>
          </p:cNvSpPr>
          <p:nvPr/>
        </p:nvSpPr>
        <p:spPr bwMode="auto">
          <a:xfrm>
            <a:off x="6588224" y="6237312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zo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1D0E06-F75F-421E-8743-2DAB18258568}" type="slidenum">
              <a:rPr lang="ru-RU"/>
              <a:pPr>
                <a:defRPr/>
              </a:pPr>
              <a:t>4</a:t>
            </a:fld>
            <a:endParaRPr lang="ru-RU"/>
          </a:p>
        </p:txBody>
      </p:sp>
      <p:sp>
        <p:nvSpPr>
          <p:cNvPr id="191490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685800"/>
            <a:ext cx="6389712" cy="758825"/>
          </a:xfrm>
        </p:spPr>
        <p:txBody>
          <a:bodyPr anchor="ctr"/>
          <a:lstStyle/>
          <a:p>
            <a:pPr algn="ctr" eaLnBrk="1" hangingPunct="1">
              <a:defRPr/>
            </a:pPr>
            <a:r>
              <a:rPr lang="ru-RU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Динамика  показателей изменения численности</a:t>
            </a:r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="" xmlns:p14="http://schemas.microsoft.com/office/powerpoint/2010/main" val="2835076088"/>
              </p:ext>
            </p:extLst>
          </p:nvPr>
        </p:nvGraphicFramePr>
        <p:xfrm>
          <a:off x="1428749" y="1628800"/>
          <a:ext cx="7103691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zo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7245B0D-6337-4D1C-82E3-F9AEA3C413E7}" type="slidenum">
              <a:rPr lang="ru-RU" altLang="ru-RU" sz="1200" smtClean="0">
                <a:solidFill>
                  <a:srgbClr val="006600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5</a:t>
            </a:fld>
            <a:endParaRPr lang="ru-RU" altLang="ru-RU" sz="1200" dirty="0">
              <a:solidFill>
                <a:srgbClr val="006600"/>
              </a:solidFill>
            </a:endParaRPr>
          </a:p>
        </p:txBody>
      </p:sp>
      <p:sp>
        <p:nvSpPr>
          <p:cNvPr id="18435" name="Содержимое 2"/>
          <p:cNvSpPr>
            <a:spLocks noGrp="1"/>
          </p:cNvSpPr>
          <p:nvPr>
            <p:ph idx="4294967295"/>
          </p:nvPr>
        </p:nvSpPr>
        <p:spPr>
          <a:xfrm>
            <a:off x="1071538" y="1571612"/>
            <a:ext cx="7848600" cy="4572000"/>
          </a:xfrm>
        </p:spPr>
        <p:txBody>
          <a:bodyPr/>
          <a:lstStyle/>
          <a:p>
            <a:pPr marL="552450" indent="-552450" eaLnBrk="1" hangingPunct="1">
              <a:buFont typeface="Symbol" pitchFamily="18" charset="2"/>
              <a:buChar char="-"/>
              <a:defRPr/>
            </a:pPr>
            <a:r>
              <a:rPr lang="ru-RU" altLang="ru-RU" sz="13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  Разработка и реализация мероприятий по выводу оборудования на проектные параметры (режимно-наладочные работы).</a:t>
            </a:r>
          </a:p>
          <a:p>
            <a:pPr marL="552450" indent="-552450" eaLnBrk="1" hangingPunct="1">
              <a:buFont typeface="Symbol" pitchFamily="18" charset="2"/>
              <a:buChar char="-"/>
              <a:defRPr/>
            </a:pPr>
            <a:r>
              <a:rPr lang="ru-RU" altLang="ru-RU" sz="13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  Обследование технического состояния энергетического оборудования, систем контроля и управления, зданий и сооружений, с выдачей рекомендаций и мероприятий.</a:t>
            </a:r>
          </a:p>
          <a:p>
            <a:pPr marL="552450" indent="-552450" eaLnBrk="1" hangingPunct="1">
              <a:buFont typeface="Symbol" pitchFamily="18" charset="2"/>
              <a:buChar char="-"/>
              <a:defRPr/>
            </a:pPr>
            <a:r>
              <a:rPr lang="ru-RU" altLang="ru-RU" sz="13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  Техническое диагностирование и экспертиза промышленной безопасности объектов котлонадзора, оценка остаточного ресурса элементов теплоэнергетического оборудования.</a:t>
            </a:r>
          </a:p>
          <a:p>
            <a:pPr marL="552450" indent="-552450" eaLnBrk="1" hangingPunct="1">
              <a:buFont typeface="Symbol" pitchFamily="18" charset="2"/>
              <a:buChar char="-"/>
              <a:defRPr/>
            </a:pPr>
            <a:r>
              <a:rPr lang="ru-RU" altLang="ru-RU" sz="13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  Оценка технического состояния для оптимального планирования ремонтных работ и освидетельствования энергооборудования, зданий и сооружений (дымовые трубы газоходы, фундаменты, подкрановые пути, эстакады, баки и др.) путем тепловых, электрических, механических испытаний, тепловизионного контроля, геодезических измерений.</a:t>
            </a:r>
          </a:p>
          <a:p>
            <a:pPr marL="552450" indent="-552450" eaLnBrk="1" hangingPunct="1">
              <a:buFont typeface="Symbol" pitchFamily="18" charset="2"/>
              <a:buChar char="-"/>
              <a:defRPr/>
            </a:pPr>
            <a:r>
              <a:rPr lang="ru-RU" altLang="ru-RU" sz="13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  Энергетическое обследование и энергоаудит источников тепловой и электрической энергии, энергохозяйств крупных промышленных предприятий.</a:t>
            </a:r>
          </a:p>
          <a:p>
            <a:pPr marL="552450" indent="-552450" eaLnBrk="1" hangingPunct="1">
              <a:buFont typeface="Symbol" pitchFamily="18" charset="2"/>
              <a:buChar char="-"/>
              <a:defRPr/>
            </a:pPr>
            <a:r>
              <a:rPr lang="ru-RU" altLang="ru-RU" sz="13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  Разработка инструктивно-технической документации на эксплуатацию оборудования, оказание помощи в подготовке эксплуатационного персонала для работы на вновь вводимом оборудовании.</a:t>
            </a:r>
          </a:p>
          <a:p>
            <a:pPr marL="552450" indent="-552450" eaLnBrk="1" hangingPunct="1">
              <a:buFont typeface="Symbol" pitchFamily="18" charset="2"/>
              <a:buChar char="-"/>
              <a:defRPr/>
            </a:pPr>
            <a:r>
              <a:rPr lang="ru-RU" sz="13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  Эксплуатация нового оборудования на вновь вводимых объектах на период ПНР.</a:t>
            </a:r>
          </a:p>
          <a:p>
            <a:pPr marL="552450" indent="-552450" eaLnBrk="1" hangingPunct="1">
              <a:buFont typeface="Symbol" pitchFamily="18" charset="2"/>
              <a:buChar char="-"/>
              <a:defRPr/>
            </a:pPr>
            <a:r>
              <a:rPr lang="ru-RU" altLang="ru-RU" sz="13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  Выполнение локальных проектных работ.</a:t>
            </a:r>
          </a:p>
          <a:p>
            <a:pPr marL="552450" indent="-552450" eaLnBrk="1" hangingPunct="1">
              <a:buFont typeface="Symbol" pitchFamily="18" charset="2"/>
              <a:buChar char="-"/>
              <a:defRPr/>
            </a:pPr>
            <a:r>
              <a:rPr lang="ru-RU" altLang="ru-RU" sz="13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  Выполнение комплексных работ («под ключ»), включая проектирование, поставку, монтаж, наладку и ввод в эксплуатацию отдельных узлов и систем энергооборудования.</a:t>
            </a:r>
          </a:p>
        </p:txBody>
      </p:sp>
      <p:sp>
        <p:nvSpPr>
          <p:cNvPr id="178180" name="Заголовок 1"/>
          <p:cNvSpPr>
            <a:spLocks/>
          </p:cNvSpPr>
          <p:nvPr/>
        </p:nvSpPr>
        <p:spPr bwMode="auto">
          <a:xfrm>
            <a:off x="990600" y="762000"/>
            <a:ext cx="5813425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>
              <a:defRPr/>
            </a:pPr>
            <a:r>
              <a:rPr lang="ru-RU" sz="2400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  Инженерные услуги</a:t>
            </a:r>
          </a:p>
        </p:txBody>
      </p:sp>
    </p:spTree>
  </p:cSld>
  <p:clrMapOvr>
    <a:masterClrMapping/>
  </p:clrMapOvr>
  <p:transition>
    <p:zo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D64F012-AD62-4A8D-93BA-17EB234C29C5}" type="slidenum">
              <a:rPr lang="ru-RU" altLang="ru-RU" sz="1200" smtClean="0">
                <a:solidFill>
                  <a:srgbClr val="006600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6</a:t>
            </a:fld>
            <a:endParaRPr lang="ru-RU" altLang="ru-RU" sz="1200" dirty="0">
              <a:solidFill>
                <a:srgbClr val="0066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1830388" y="1827213"/>
            <a:ext cx="7313612" cy="3833812"/>
          </a:xfrm>
        </p:spPr>
        <p:txBody>
          <a:bodyPr/>
          <a:lstStyle/>
          <a:p>
            <a:pPr marL="552450" indent="-552450" eaLnBrk="1" hangingPunct="1">
              <a:buNone/>
              <a:defRPr/>
            </a:pPr>
            <a:r>
              <a:rPr lang="ru-RU" alt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АО «Сибтехэнерго»  состоит в реестре предприятий   малого и среднего бизнеса, обладает всеми ресурсами, </a:t>
            </a:r>
            <a:r>
              <a:rPr lang="ru-RU" altLang="ru-RU" sz="20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необхо-димыми</a:t>
            </a:r>
            <a:r>
              <a:rPr lang="ru-RU" alt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для выполнения работ:</a:t>
            </a:r>
          </a:p>
          <a:p>
            <a:pPr marL="552450" indent="-552450" eaLnBrk="1" hangingPunct="1">
              <a:buFont typeface="Symbol" pitchFamily="18" charset="2"/>
              <a:buChar char=""/>
              <a:defRPr/>
            </a:pPr>
            <a:r>
              <a:rPr lang="ru-RU" alt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4.1. Разрешения и лицензии</a:t>
            </a:r>
          </a:p>
          <a:p>
            <a:pPr marL="552450" indent="-552450" eaLnBrk="1" hangingPunct="1">
              <a:buFont typeface="Symbol" pitchFamily="18" charset="2"/>
              <a:buChar char=""/>
              <a:defRPr/>
            </a:pPr>
            <a:r>
              <a:rPr lang="ru-RU" alt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4.2. Подразделения, персонал</a:t>
            </a:r>
          </a:p>
          <a:p>
            <a:pPr marL="552450" indent="-552450" eaLnBrk="1" hangingPunct="1">
              <a:buFont typeface="Symbol" pitchFamily="18" charset="2"/>
              <a:buChar char=""/>
              <a:defRPr/>
            </a:pPr>
            <a:r>
              <a:rPr lang="ru-RU" alt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4.3. Материально-техническая база</a:t>
            </a:r>
          </a:p>
          <a:p>
            <a:pPr marL="552450" indent="-552450" eaLnBrk="1" hangingPunct="1">
              <a:buFont typeface="Symbol" pitchFamily="18" charset="2"/>
              <a:buChar char=""/>
              <a:defRPr/>
            </a:pPr>
            <a:r>
              <a:rPr lang="ru-RU" alt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4.4. Информационное обеспечение</a:t>
            </a:r>
          </a:p>
          <a:p>
            <a:pPr marL="552450" indent="-552450" eaLnBrk="1" hangingPunct="1">
              <a:buFont typeface="Symbol" pitchFamily="18" charset="2"/>
              <a:buChar char=""/>
              <a:defRPr/>
            </a:pPr>
            <a:r>
              <a:rPr lang="ru-RU" alt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4.</a:t>
            </a:r>
            <a:r>
              <a:rPr lang="en-US" alt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alt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 Опыт выполнения работ</a:t>
            </a:r>
          </a:p>
          <a:p>
            <a:pPr marL="552450" indent="-552450" eaLnBrk="1" hangingPunct="1">
              <a:buFont typeface="Symbol" pitchFamily="18" charset="2"/>
              <a:buChar char=""/>
              <a:defRPr/>
            </a:pPr>
            <a:r>
              <a:rPr lang="ru-RU" alt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4.</a:t>
            </a:r>
            <a:r>
              <a:rPr lang="en-US" alt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alt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 Опыт выполнения инновационных разработок</a:t>
            </a:r>
          </a:p>
          <a:p>
            <a:pPr>
              <a:buClrTx/>
              <a:defRPr/>
            </a:pPr>
            <a:endParaRPr lang="ru-RU" sz="2400" dirty="0"/>
          </a:p>
          <a:p>
            <a:pPr>
              <a:buClrTx/>
              <a:defRPr/>
            </a:pPr>
            <a:endParaRPr lang="ru-RU" sz="2400" dirty="0"/>
          </a:p>
          <a:p>
            <a:pPr>
              <a:buClrTx/>
              <a:defRPr/>
            </a:pPr>
            <a:endParaRPr lang="ru-RU" sz="2400" dirty="0"/>
          </a:p>
        </p:txBody>
      </p:sp>
      <p:sp>
        <p:nvSpPr>
          <p:cNvPr id="12292" name="Заголовок 3"/>
          <p:cNvSpPr>
            <a:spLocks noGrp="1"/>
          </p:cNvSpPr>
          <p:nvPr>
            <p:ph type="title" idx="4294967295"/>
          </p:nvPr>
        </p:nvSpPr>
        <p:spPr>
          <a:xfrm>
            <a:off x="1043608" y="332656"/>
            <a:ext cx="5289550" cy="1143000"/>
          </a:xfrm>
        </p:spPr>
        <p:txBody>
          <a:bodyPr/>
          <a:lstStyle/>
          <a:p>
            <a:r>
              <a:rPr lang="ru-RU" altLang="ru-RU" sz="2400" dirty="0"/>
              <a:t>4  Ресурсы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zo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F18CCEE-1343-47AA-9A4A-543224A85AE7}" type="slidenum">
              <a:rPr lang="ru-RU" altLang="ru-RU" sz="1200" smtClean="0">
                <a:solidFill>
                  <a:srgbClr val="006600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7</a:t>
            </a:fld>
            <a:endParaRPr lang="ru-RU" altLang="ru-RU" sz="1200" dirty="0">
              <a:solidFill>
                <a:srgbClr val="00660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400" kern="1200" dirty="0">
                <a:effectLst>
                  <a:outerShdw blurRad="38100" dist="38100" dir="2700000" algn="tl" rotWithShape="0">
                    <a:srgbClr val="C0C0C0"/>
                  </a:outerShdw>
                </a:effectLst>
                <a:ea typeface="+mn-ea"/>
                <a:cs typeface="+mn-cs"/>
              </a:rPr>
              <a:t>4.1 Разрешения и лицензии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4426826"/>
              </p:ext>
            </p:extLst>
          </p:nvPr>
        </p:nvGraphicFramePr>
        <p:xfrm>
          <a:off x="990600" y="1806234"/>
          <a:ext cx="8077200" cy="448550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53402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54317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81435"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altLang="ru-RU" sz="1400" b="1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Разрешительные документы, срок действия</a:t>
                      </a:r>
                    </a:p>
                  </a:txBody>
                  <a:tcPr marT="45732" marB="457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52450" marR="0" indent="-552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altLang="ru-RU" sz="1400" b="1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Виды работ, на выполнение которых дается разрешение</a:t>
                      </a:r>
                    </a:p>
                  </a:txBody>
                  <a:tcPr marT="45732" marB="457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118244"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Char char="¡"/>
                        <a:tabLst/>
                        <a:defRPr/>
                      </a:pPr>
                      <a:r>
                        <a:rPr lang="ru-RU" altLang="ru-RU" sz="1200" b="1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altLang="ru-RU" sz="14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Ассоциация Региональное отраслевое объединение работодателей </a:t>
                      </a:r>
                      <a:r>
                        <a:rPr lang="ru-RU" altLang="ru-RU" sz="1200" b="1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</a:t>
                      </a:r>
                      <a:r>
                        <a:rPr lang="ru-RU" altLang="ru-RU" sz="1400" b="1" dirty="0" err="1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Саморегу-лируемая</a:t>
                      </a:r>
                      <a:r>
                        <a:rPr lang="ru-RU" altLang="ru-RU" sz="1400" b="1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организация строителей Сибирского ре-</a:t>
                      </a:r>
                      <a:r>
                        <a:rPr lang="ru-RU" altLang="ru-RU" sz="1400" b="1" dirty="0" err="1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гиона</a:t>
                      </a:r>
                      <a:r>
                        <a:rPr lang="ru-RU" altLang="ru-RU" sz="1400" b="1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».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altLang="ru-RU" sz="1400" b="1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Членство в СРО является бессрочным</a:t>
                      </a:r>
                    </a:p>
                    <a:p>
                      <a:pPr marL="552450" marR="0" indent="-552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Char char="¡"/>
                        <a:tabLst/>
                        <a:defRPr/>
                      </a:pPr>
                      <a:endParaRPr lang="ru-RU" altLang="ru-RU" sz="1200" b="1" dirty="0">
                        <a:solidFill>
                          <a:srgbClr val="000099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552450" indent="-552450" algn="l" rtl="0" eaLnBrk="1" fontAlgn="base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Char char="¡"/>
                        <a:defRPr/>
                      </a:pPr>
                      <a:endParaRPr lang="ru-RU" altLang="ru-RU" sz="1200" b="1" dirty="0">
                        <a:solidFill>
                          <a:srgbClr val="000099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Char char="¡"/>
                        <a:tabLst/>
                        <a:defRPr/>
                      </a:pPr>
                      <a:r>
                        <a:rPr lang="ru-RU" altLang="ru-RU" sz="1400" b="1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Право выполнять строительство, реконструкцию, капитальный ремонт объектов капитального строительства по договору строительного подряда, заключаемому с использованием конкурентных способов заключения договоров в отношении объектов капитального строительства, включая особо опасные,  технически сложные и уникальные объекты капитального строительства (кроме объектов использования атомной энергии).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ru-RU" altLang="ru-RU" sz="1400" b="1" dirty="0">
                        <a:solidFill>
                          <a:srgbClr val="000099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687383"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Char char="¡"/>
                        <a:tabLst/>
                        <a:defRPr/>
                      </a:pPr>
                      <a:r>
                        <a:rPr lang="ru-RU" altLang="ru-RU" sz="1400" b="1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Саморегулируемая организации Ассоциация «Изыскательские </a:t>
                      </a:r>
                      <a:r>
                        <a:rPr lang="ru-RU" altLang="ru-RU" sz="1400" b="1" dirty="0" err="1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органи-зации</a:t>
                      </a:r>
                      <a:r>
                        <a:rPr lang="ru-RU" altLang="ru-RU" sz="1400" b="1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Сибири».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altLang="ru-RU" sz="1400" b="1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Членство в СРО является бессрочным </a:t>
                      </a:r>
                    </a:p>
                  </a:txBody>
                  <a:tcPr marT="45732" marB="457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Char char="¡"/>
                        <a:tabLst/>
                        <a:defRPr/>
                      </a:pPr>
                      <a:r>
                        <a:rPr lang="ru-RU" altLang="ru-RU" sz="1400" b="1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Право выполнять инженерные изыскания по договору подряда на выполнение инженерных изысканий, заключаемому с использованием конкурентных способов заключения договоров  в отношении объектов капитального строительства, включая особо опасные,  технически сложные и уникальные объекты капитального строительства (кроме объектов использования атомной энергии).</a:t>
                      </a:r>
                    </a:p>
                  </a:txBody>
                  <a:tcPr marT="45732" marB="457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zo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28663" y="301625"/>
            <a:ext cx="7072338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kern="1200" dirty="0">
                <a:effectLst>
                  <a:outerShdw blurRad="38100" dist="38100" dir="2700000" algn="tl" rotWithShape="0">
                    <a:srgbClr val="C0C0C0"/>
                  </a:outerShdw>
                </a:effectLst>
              </a:rPr>
              <a:t>4.1  Разрешения и лицензии (продолжение)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15363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F066A3E-37B9-48FA-96C6-D5A922BEFED1}" type="slidenum">
              <a:rPr lang="ru-RU" altLang="ru-RU" sz="1200" smtClean="0">
                <a:solidFill>
                  <a:srgbClr val="006600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lang="ru-RU" altLang="ru-RU" sz="1200" dirty="0">
              <a:solidFill>
                <a:srgbClr val="00660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96814565"/>
              </p:ext>
            </p:extLst>
          </p:nvPr>
        </p:nvGraphicFramePr>
        <p:xfrm>
          <a:off x="990600" y="1760538"/>
          <a:ext cx="8077200" cy="422685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667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4102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18107"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altLang="ru-RU" sz="1400" b="1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Разрешительные документы, срок действия</a:t>
                      </a:r>
                    </a:p>
                  </a:txBody>
                  <a:tcPr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altLang="ru-RU" sz="14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Виды работ, на выполнение которых дается разрешение</a:t>
                      </a:r>
                    </a:p>
                  </a:txBody>
                  <a:tcPr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654374"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altLang="ru-RU" sz="14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Ассоциация организаций, осуществляющих </a:t>
                      </a:r>
                      <a:r>
                        <a:rPr lang="ru-RU" altLang="ru-RU" sz="1400" b="1" kern="1200" dirty="0" err="1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проекти-рование</a:t>
                      </a:r>
                      <a:r>
                        <a:rPr lang="ru-RU" altLang="ru-RU" sz="14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энергетических объектов «ЭНЕРГОПРОЕКТ».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altLang="ru-RU" sz="14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Членство в СРО является бессрочным</a:t>
                      </a:r>
                    </a:p>
                  </a:txBody>
                  <a:tcPr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altLang="ru-RU" sz="14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Право осуществлять подготовку проектной документации по договору подряда на подготовку проектной документации, заключаемому с использованием конкурентных способов заключения договоров</a:t>
                      </a:r>
                      <a:r>
                        <a:rPr lang="ru-RU" altLang="ru-RU" sz="1400" b="1" kern="1200" baseline="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altLang="ru-RU" sz="14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отношении объектов капитального строительства, включая  особо опасные,  технически сложные и уникальные объекты</a:t>
                      </a:r>
                      <a:r>
                        <a:rPr lang="ru-RU" altLang="ru-RU" sz="1400" b="1" kern="1200" baseline="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altLang="ru-RU" sz="14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капитального строительства (кроме объектов использования атомной энергии).</a:t>
                      </a:r>
                    </a:p>
                  </a:txBody>
                  <a:tcPr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40016"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altLang="ru-RU" sz="14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НЕКОММЕРЧЕСКОЕ ПАРТНЕРСТВО «МЕЖРЕГИОНАЛЬНЫЙ АЛЬЯНС ЭНЕРГОАУДИТОРОВ»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altLang="ru-RU" sz="14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Свидетельство о допуске №540410-30082022-АЭА150 СРО НП «АЕА-150» от 30.08.2022 (бессрочное).</a:t>
                      </a:r>
                    </a:p>
                  </a:txBody>
                  <a:tcPr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altLang="ru-RU" sz="14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Осуществление деятельности по проведению энергетического обследования в соответствии с Федеральным законом от 26.08.2009 №261-ФЗ.</a:t>
                      </a:r>
                    </a:p>
                  </a:txBody>
                  <a:tcPr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zo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1071539" y="301625"/>
            <a:ext cx="692946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660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6600"/>
                </a:solidFill>
                <a:latin typeface="Aria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6600"/>
                </a:solidFill>
                <a:latin typeface="Aria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6600"/>
                </a:solidFill>
                <a:latin typeface="Aria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6600"/>
                </a:solidFill>
                <a:latin typeface="Arial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006600"/>
                </a:solidFill>
                <a:latin typeface="Arial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006600"/>
                </a:solidFill>
                <a:latin typeface="Arial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006600"/>
                </a:solidFill>
                <a:latin typeface="Arial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006600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ru-RU" sz="2400" dirty="0">
                <a:effectLst>
                  <a:outerShdw blurRad="38100" dist="38100" dir="2700000" algn="tl" rotWithShape="0">
                    <a:srgbClr val="C0C0C0"/>
                  </a:outerShdw>
                </a:effectLst>
              </a:rPr>
              <a:t>4.1  Разрешения и лицензии (продолжение)</a:t>
            </a:r>
            <a:r>
              <a:rPr lang="ru-RU" sz="2400" kern="0" dirty="0"/>
              <a:t/>
            </a:r>
            <a:br>
              <a:rPr lang="ru-RU" sz="2400" kern="0" dirty="0"/>
            </a:br>
            <a:endParaRPr lang="ru-RU" sz="2400" kern="0" dirty="0"/>
          </a:p>
        </p:txBody>
      </p:sp>
      <p:sp>
        <p:nvSpPr>
          <p:cNvPr id="17411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DAD84A5-8F8E-4FD2-BE76-5913E59ED6E7}" type="slidenum">
              <a:rPr lang="ru-RU" altLang="ru-RU" sz="1200" smtClean="0">
                <a:solidFill>
                  <a:srgbClr val="006600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ru-RU" altLang="ru-RU" sz="1200" dirty="0">
              <a:solidFill>
                <a:srgbClr val="00660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188911298"/>
              </p:ext>
            </p:extLst>
          </p:nvPr>
        </p:nvGraphicFramePr>
        <p:xfrm>
          <a:off x="1066800" y="1643051"/>
          <a:ext cx="7862918" cy="441945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59624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26667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87446"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altLang="ru-RU" sz="14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Разрешительные документы, срок действия</a:t>
                      </a:r>
                    </a:p>
                  </a:txBody>
                  <a:tcPr marT="45740" marB="457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altLang="ru-RU" sz="14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Виды работ, на выполнение которых дается разрешение</a:t>
                      </a:r>
                    </a:p>
                  </a:txBody>
                  <a:tcPr marT="45740" marB="457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419877"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altLang="ru-RU" sz="14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Лицензия №00-ДЭ-001189 Федеральной службы по экологическому, технологическому и атомному надзору от 16 мая 2003 г. (бессрочная).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altLang="ru-RU" sz="14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Переоформлена 14.11.2017</a:t>
                      </a:r>
                    </a:p>
                  </a:txBody>
                  <a:tcPr marT="45744" marB="457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alt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Осуществление деятельности по проведению экспертизы промышленной безопасности. Виды работ, выполняемых в составе деятельности по проведению экспертизы промышленной безопасности: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alt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проведение  экспертизы промышленной безопасности  документации на  консервацию, ликвидацию опасного производственного  объекта;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Tx/>
                        <a:buNone/>
                        <a:tabLst/>
                        <a:defRPr/>
                      </a:pPr>
                      <a:r>
                        <a:rPr lang="ru-RU" alt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проведение экспертизы промышленной безопасности документации на  техническое перевооружение опасного производственного объекта в  случае,  если эта  документация  не  входит  в  состав  проектной документации  такого  объекта,  подлежащей экспертизе  в соответствии с  законодательством  Российской  Федерации  деятельности; 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Tx/>
                        <a:buNone/>
                        <a:tabLst/>
                        <a:defRPr/>
                      </a:pPr>
                      <a:r>
                        <a:rPr lang="ru-RU" alt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проведение экспертизы промышленной безопасности технических  устройств,  применяемых на опасном  производственном объекте.</a:t>
                      </a:r>
                    </a:p>
                  </a:txBody>
                  <a:tcPr marT="45744" marB="457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444650"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alt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Лицензия № 54-Б/00310  Министерства РФ по делам ГО, ЧС и ликвидации последствий стихийных бедствий от 15 декабря 2010 г. (бессрочная).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alt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Переоформлена 12.10.2017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ru-RU" altLang="ru-RU" sz="1400" b="1" kern="1200" dirty="0">
                        <a:solidFill>
                          <a:srgbClr val="000099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44" marB="457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altLang="ru-RU" sz="14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Осуществление деятельности по монтажу, техническому обслуживанию и ремонту средств обеспечения пожарной безопасности зданий и сооружений</a:t>
                      </a:r>
                    </a:p>
                  </a:txBody>
                  <a:tcPr marT="45744" marB="457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zo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3F4139D-3D3D-45E1-8EFF-12236039510D}" type="slidenum">
              <a:rPr lang="ru-RU" altLang="ru-RU" sz="1200" smtClean="0">
                <a:solidFill>
                  <a:srgbClr val="006600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10</a:t>
            </a:fld>
            <a:endParaRPr lang="ru-RU" altLang="ru-RU" sz="1200" dirty="0">
              <a:solidFill>
                <a:srgbClr val="00660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370012" y="642917"/>
            <a:ext cx="5988069" cy="571505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kern="1200" dirty="0">
                <a:effectLst>
                  <a:outerShdw blurRad="38100" dist="38100" dir="2700000" algn="tl" rotWithShape="0">
                    <a:srgbClr val="C0C0C0"/>
                  </a:outerShdw>
                </a:effectLst>
                <a:ea typeface="+mn-ea"/>
                <a:cs typeface="+mn-cs"/>
              </a:rPr>
              <a:t>4.1  Дополнительные свидетельства </a:t>
            </a:r>
            <a:endParaRPr lang="ru-RU" sz="24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135018241"/>
              </p:ext>
            </p:extLst>
          </p:nvPr>
        </p:nvGraphicFramePr>
        <p:xfrm>
          <a:off x="899592" y="1524000"/>
          <a:ext cx="8064896" cy="461371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34634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71855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36848"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altLang="ru-RU" sz="14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Разрешительные документы, срок действия</a:t>
                      </a:r>
                    </a:p>
                  </a:txBody>
                  <a:tcPr marT="45728" marB="45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altLang="ru-RU" sz="14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Виды работ, на выполнение которых дается разрешение</a:t>
                      </a:r>
                    </a:p>
                  </a:txBody>
                  <a:tcPr marT="45728" marB="45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259680"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alt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Свидетельство об аттестации №ЛНК-041А0177 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alt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АНО СЦНТО «Промбезопасность – Сибирь»</a:t>
                      </a:r>
                      <a:r>
                        <a:rPr lang="ru-RU" altLang="ru-RU" sz="1200" b="1" kern="1200" baseline="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alt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(срок действия 02.10.2026)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altLang="ru-RU" sz="1200" b="1" u="sng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Лаборатория неразрушающего контроля и диагностики</a:t>
                      </a:r>
                      <a:r>
                        <a:rPr lang="ru-RU" altLang="ru-RU" sz="1200" b="1" u="none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alt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удовлетворяет Требованиям Системы неразрушающего контроля.</a:t>
                      </a:r>
                      <a:r>
                        <a:rPr lang="ru-RU" altLang="ru-RU" sz="1200" b="1" kern="1200" baseline="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alt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Область аттестации определена приложением к Свидетельству.</a:t>
                      </a:r>
                      <a:br>
                        <a:rPr lang="ru-RU" alt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lang="ru-RU" alt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Объекты контроля:</a:t>
                      </a:r>
                      <a:br>
                        <a:rPr lang="ru-RU" alt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lang="ru-RU" alt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‒    Оборудование, работающее под избыточным давлением;</a:t>
                      </a:r>
                      <a:br>
                        <a:rPr lang="ru-RU" alt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lang="ru-RU" alt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‒    Системы газоснабжения (газораспределения);</a:t>
                      </a:r>
                      <a:br>
                        <a:rPr lang="ru-RU" alt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lang="ru-RU" alt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‒    Оборудование нефтяной и газовой промышленности;</a:t>
                      </a:r>
                      <a:br>
                        <a:rPr lang="ru-RU" alt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lang="ru-RU" alt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‒    Оборудование взрывопожароопасных и химически опасных производств</a:t>
                      </a:r>
                      <a:br>
                        <a:rPr lang="ru-RU" alt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lang="ru-RU" alt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‒    Здания и сооружения (строительные объекты).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38872"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altLang="ru-RU" sz="1200" b="1" kern="1200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Заключение №0445/2024  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altLang="ru-RU" sz="1200" b="1" kern="1200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ФБУ «Новосибирский ЦСМ» </a:t>
                      </a:r>
                      <a:r>
                        <a:rPr lang="ru-RU" altLang="ru-RU" sz="1200" b="1" kern="1200" baseline="0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altLang="ru-RU" sz="1200" b="1" kern="1200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(срок действия 13.06.2027)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altLang="ru-RU" sz="1200" b="1" u="sng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Химическая лаборатория </a:t>
                      </a:r>
                      <a:r>
                        <a:rPr lang="ru-RU" alt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имеет</a:t>
                      </a:r>
                      <a:r>
                        <a:rPr lang="ru-RU" altLang="ru-RU" sz="1200" b="1" kern="1200" baseline="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необходимые условия</a:t>
                      </a:r>
                      <a:r>
                        <a:rPr lang="ru-RU" alt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для выполнения измерений</a:t>
                      </a:r>
                      <a:r>
                        <a:rPr lang="ru-RU" altLang="ru-RU" sz="1200" b="1" kern="1200" baseline="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в области деятельности согласно приложению к Свидетельству.</a:t>
                      </a:r>
                      <a:endParaRPr lang="ru-RU" altLang="ru-RU" sz="1200" b="1" kern="1200" dirty="0">
                        <a:solidFill>
                          <a:srgbClr val="000099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76526"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altLang="ru-RU" sz="1200" b="1" kern="1200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Свидетельство о регистрации лаборатории № 31-009-2024 Ростехнадзор  (срок действия 12.03.2027)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altLang="ru-RU" sz="1200" b="1" u="sng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Электролаборатория</a:t>
                      </a:r>
                      <a:r>
                        <a:rPr lang="ru-RU" alt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(стационарная и передвижная с переносным комплектом приборов) зарегистрирована с правом выполнения испытаний</a:t>
                      </a:r>
                      <a:r>
                        <a:rPr lang="ru-RU" altLang="ru-RU" sz="1200" b="1" kern="1200" baseline="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и </a:t>
                      </a:r>
                      <a:r>
                        <a:rPr lang="ru-RU" alt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измерений электрооборудования и электроустановок напряжением до и выше 1000 вольт. 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397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alt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Свидетельство №0317/20122</a:t>
                      </a:r>
                      <a:r>
                        <a:rPr lang="ru-RU" altLang="ru-RU" sz="1200" b="1" kern="1200" baseline="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alt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ФБУ «Новосибирский ЦСМ» </a:t>
                      </a:r>
                      <a:br>
                        <a:rPr lang="ru-RU" alt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lang="ru-RU" alt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(срок действия – 09.02.2025)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altLang="ru-RU" sz="1200" b="1" u="sng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Лаборатория теплотехнических измерений </a:t>
                      </a:r>
                      <a:r>
                        <a:rPr lang="ru-RU" altLang="ru-RU" sz="1200" b="1" u="none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имеет необходимые</a:t>
                      </a:r>
                      <a:r>
                        <a:rPr lang="ru-RU" altLang="ru-RU" sz="1200" b="1" u="none" kern="1200" baseline="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условия для выполнения измерений в области деятельности согласно приложению к Свидетельству. </a:t>
                      </a:r>
                      <a:endParaRPr lang="ru-RU" altLang="ru-RU" sz="1200" b="1" u="none" kern="1200" dirty="0">
                        <a:solidFill>
                          <a:srgbClr val="000099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zo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8829B62D-93F6-42EB-A56C-618A69B5EDCB}" type="slidenum">
              <a:rPr lang="ru-RU" altLang="ru-RU" sz="1200" smtClean="0">
                <a:solidFill>
                  <a:srgbClr val="006600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lang="ru-RU" altLang="ru-RU" sz="1200">
              <a:solidFill>
                <a:srgbClr val="00660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370012" y="714355"/>
            <a:ext cx="5702317" cy="428629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kern="1200" dirty="0">
                <a:effectLst>
                  <a:outerShdw blurRad="38100" dist="38100" dir="2700000" algn="tl" rotWithShape="0">
                    <a:srgbClr val="C0C0C0"/>
                  </a:outerShdw>
                </a:effectLst>
              </a:rPr>
              <a:t>4.1  Дополнительные свидетельства </a:t>
            </a:r>
            <a:endParaRPr lang="ru-RU" sz="2400" strike="sngStrike" dirty="0">
              <a:solidFill>
                <a:srgbClr val="FF000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713993194"/>
              </p:ext>
            </p:extLst>
          </p:nvPr>
        </p:nvGraphicFramePr>
        <p:xfrm>
          <a:off x="683568" y="1494490"/>
          <a:ext cx="7704856" cy="462729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74543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95942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70661"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altLang="ru-RU" sz="1200" b="1" kern="1200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Разрешительные документы, срок действия</a:t>
                      </a:r>
                    </a:p>
                  </a:txBody>
                  <a:tcPr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altLang="ru-RU" sz="1200" b="1" kern="1200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Виды работ, на выполнение которых дается разрешение</a:t>
                      </a:r>
                    </a:p>
                  </a:txBody>
                  <a:tcPr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64773"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altLang="ru-RU" sz="1000" b="1" kern="1200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Свидетельство о регистрации в Российской системе калибровки </a:t>
                      </a:r>
                      <a:r>
                        <a:rPr lang="en-US" altLang="ru-RU" sz="1000" b="1" kern="1200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№023039 (</a:t>
                      </a:r>
                      <a:r>
                        <a:rPr lang="ru-RU" altLang="ru-RU" sz="1000" b="1" kern="1200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срок действия</a:t>
                      </a:r>
                      <a:r>
                        <a:rPr lang="en-US" altLang="ru-RU" sz="1000" b="1" kern="1200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altLang="ru-RU" sz="1000" b="1" kern="1200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</a:t>
                      </a:r>
                      <a:r>
                        <a:rPr lang="en-US" altLang="ru-RU" sz="1000" b="1" kern="1200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.0</a:t>
                      </a:r>
                      <a:r>
                        <a:rPr lang="ru-RU" altLang="ru-RU" sz="1000" b="1" kern="1200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</a:t>
                      </a:r>
                      <a:r>
                        <a:rPr lang="en-US" altLang="ru-RU" sz="1000" b="1" kern="1200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.202</a:t>
                      </a:r>
                      <a:r>
                        <a:rPr lang="ru-RU" altLang="ru-RU" sz="1000" b="1" kern="1200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</a:t>
                      </a:r>
                      <a:r>
                        <a:rPr lang="en-US" altLang="ru-RU" sz="1000" b="1" kern="1200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</a:t>
                      </a:r>
                      <a:endParaRPr lang="ru-RU" altLang="ru-RU" sz="1000" b="1" kern="1200" dirty="0">
                        <a:solidFill>
                          <a:srgbClr val="0033CC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altLang="ru-RU" sz="1000" b="1" kern="1200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АО «Сибтехэнерго</a:t>
                      </a:r>
                      <a:r>
                        <a:rPr lang="ru-RU" altLang="ru-RU" sz="1000" b="1" kern="1200" baseline="0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» с</a:t>
                      </a:r>
                      <a:r>
                        <a:rPr lang="ru-RU" altLang="ru-RU" sz="1000" b="1" kern="1200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оответствует требованиям Российской системы калибровки, требованиям ГОСТ </a:t>
                      </a:r>
                      <a:r>
                        <a:rPr lang="en-US" altLang="ru-RU" sz="1000" b="1" kern="1200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ISO/IEC</a:t>
                      </a:r>
                      <a:r>
                        <a:rPr lang="en-US" altLang="ru-RU" sz="1000" b="1" kern="1200" baseline="0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17025-2019</a:t>
                      </a:r>
                      <a:r>
                        <a:rPr lang="ru-RU" altLang="ru-RU" sz="1000" b="1" kern="1200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«Общие требования к компетентности испытательных и калибровочных лабораторий» и внесено в Реестр Российской системы калибровки.</a:t>
                      </a:r>
                    </a:p>
                  </a:txBody>
                  <a:tcPr marT="45709" marB="457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108658"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altLang="ru-RU" sz="1000" b="1" kern="1200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Сертификат </a:t>
                      </a:r>
                      <a:r>
                        <a:rPr lang="en-US" altLang="ru-RU" sz="1000" b="1" kern="1200" baseline="0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altLang="ru-RU" sz="1000" b="1" kern="1200" baseline="0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соответствия № </a:t>
                      </a:r>
                      <a:r>
                        <a:rPr lang="en-US" altLang="ru-RU" sz="1000" b="1" kern="1200" baseline="0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RU</a:t>
                      </a:r>
                      <a:r>
                        <a:rPr lang="ru-RU" altLang="ru-RU" sz="1000" b="1" kern="1200" baseline="0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.04ПТС0.С02054 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altLang="ru-RU" sz="1000" b="1" kern="1200" baseline="0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Союз по оценке качества и подтверждения соответствия ПРОМТЕХСЕРТИФИКАЦИЯ </a:t>
                      </a:r>
                      <a:r>
                        <a:rPr lang="ru-RU" altLang="ru-RU" sz="1000" b="1" kern="1200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(срок действия 17.03.2025) </a:t>
                      </a:r>
                    </a:p>
                  </a:txBody>
                  <a:tcPr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altLang="ru-RU" sz="1000" b="1" kern="1200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Система менеджмента качества, система экологического менеджмента, система менеджмента безопасности труда и охраны здоровья  (применительно к видам</a:t>
                      </a:r>
                      <a:r>
                        <a:rPr lang="ru-RU" altLang="ru-RU" sz="1000" b="1" kern="1200" baseline="0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деятельности в приложении) </a:t>
                      </a:r>
                      <a:r>
                        <a:rPr lang="ru-RU" altLang="ru-RU" sz="1000" b="1" kern="1200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соответствует требованиям 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altLang="ru-RU" sz="1000" b="1" kern="1200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ГОСТ Р ИСО 9001-2015 (ISO 9001:2015),</a:t>
                      </a:r>
                      <a:r>
                        <a:rPr lang="en-US" altLang="ru-RU" sz="1000" b="1" kern="1200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endParaRPr lang="ru-RU" altLang="ru-RU" sz="1000" b="1" kern="1200" dirty="0">
                        <a:solidFill>
                          <a:srgbClr val="0033CC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altLang="ru-RU" sz="1000" b="1" kern="1200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ГОСТ Р ИСО 14001-2016 (ISO 14001:2015),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altLang="ru-RU" sz="1000" b="1" kern="1200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ГОСТ ИСО 45001-2020 (</a:t>
                      </a:r>
                      <a:r>
                        <a:rPr lang="en-US" altLang="ru-RU" sz="1000" b="1" kern="1200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ISO 45001:2018).</a:t>
                      </a:r>
                      <a:endParaRPr lang="ru-RU" altLang="ru-RU" sz="1000" b="1" kern="1200" dirty="0">
                        <a:solidFill>
                          <a:srgbClr val="0033CC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349232"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altLang="ru-RU" sz="1000" b="1" kern="1200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Свидетельство о допуске к проведению добровольной сертификации органа добровольной сертификации в соответствии со стандартами «СО ЕЭС»: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ru-RU" sz="1000" b="1" kern="1200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№ ST</a:t>
                      </a:r>
                      <a:r>
                        <a:rPr lang="ru-RU" altLang="ru-RU" sz="1000" b="1" kern="1200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  <a:r>
                        <a:rPr lang="en-US" altLang="ru-RU" sz="1000" b="1" kern="1200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2.SO.RU.</a:t>
                      </a:r>
                      <a:r>
                        <a:rPr lang="ru-RU" altLang="ru-RU" sz="1000" b="1" kern="1200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0522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altLang="ru-RU" sz="1000" b="1" kern="1200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Срок действия - до 13.05.2029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ru-RU" sz="1000" b="1" kern="1200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№ ST</a:t>
                      </a:r>
                      <a:r>
                        <a:rPr lang="ru-RU" altLang="ru-RU" sz="1000" b="1" kern="1200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04</a:t>
                      </a:r>
                      <a:r>
                        <a:rPr lang="en-US" altLang="ru-RU" sz="1000" b="1" kern="1200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.SO.RU.</a:t>
                      </a:r>
                      <a:r>
                        <a:rPr lang="ru-RU" altLang="ru-RU" sz="1000" b="1" kern="1200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0522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altLang="ru-RU" sz="1000" b="1" kern="1200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Срок действия - до 13.05.2029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ru-RU" sz="1000" b="1" kern="1200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№ ST</a:t>
                      </a:r>
                      <a:r>
                        <a:rPr lang="ru-RU" altLang="ru-RU" sz="1000" b="1" kern="1200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09</a:t>
                      </a:r>
                      <a:r>
                        <a:rPr lang="en-US" altLang="ru-RU" sz="1000" b="1" kern="1200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.SO.RU.</a:t>
                      </a:r>
                      <a:r>
                        <a:rPr lang="ru-RU" altLang="ru-RU" sz="1000" b="1" kern="1200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0522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altLang="ru-RU" sz="1000" b="1" kern="1200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Срок действия - до 13.05.2029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ru-RU" sz="1000" b="1" kern="1200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№ ST</a:t>
                      </a:r>
                      <a:r>
                        <a:rPr lang="ru-RU" altLang="ru-RU" sz="1000" b="1" kern="1200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010</a:t>
                      </a:r>
                      <a:r>
                        <a:rPr lang="en-US" altLang="ru-RU" sz="1000" b="1" kern="1200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.SO.RU.</a:t>
                      </a:r>
                      <a:r>
                        <a:rPr lang="ru-RU" altLang="ru-RU" sz="1000" b="1" kern="1200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0522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altLang="ru-RU" sz="1000" b="1" kern="1200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Срок действия - до 13.05.2029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ru-RU" altLang="ru-RU" sz="1000" b="1" kern="1200" dirty="0">
                        <a:solidFill>
                          <a:srgbClr val="0033CC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altLang="ru-RU" sz="1200" b="1" kern="1200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Осуществление деятельности по проведению добровольной сертификации в </a:t>
                      </a:r>
                      <a:r>
                        <a:rPr lang="ru-RU" altLang="ru-RU" sz="1000" b="1" kern="1200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СДС «СО ЕЭС»: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ru-RU" altLang="ru-RU" sz="1000" b="1" kern="1200" dirty="0">
                        <a:solidFill>
                          <a:srgbClr val="0033CC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altLang="ru-RU" sz="1000" b="1" kern="1200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Энергоблоков ПГУ на соответствие требованиям </a:t>
                      </a:r>
                      <a:r>
                        <a:rPr lang="en-US" altLang="ru-RU" sz="1000" b="1" kern="1200" baseline="0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altLang="ru-RU" sz="1000" b="1" kern="1200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СТО 59012820.27.100.004-2016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Tx/>
                        <a:buNone/>
                        <a:tabLst/>
                        <a:defRPr/>
                      </a:pPr>
                      <a:r>
                        <a:rPr lang="ru-RU" altLang="ru-RU" sz="1000" b="1" kern="1200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Энергоблоков ТЭС на соответствие требованиям </a:t>
                      </a:r>
                      <a:r>
                        <a:rPr lang="en-US" altLang="ru-RU" sz="1000" b="1" kern="1200" baseline="0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altLang="ru-RU" sz="1000" b="1" kern="1200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СТО 59012820.27.100.002-2013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altLang="ru-RU" sz="1000" b="1" kern="1200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Генерирующего оборудования тепловых электростанций с поперечными связями на соответствие требованиям СТО 59012820.27.100.001-2016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Tx/>
                        <a:buNone/>
                        <a:tabLst/>
                        <a:defRPr/>
                      </a:pPr>
                      <a:r>
                        <a:rPr lang="en-US" altLang="ru-RU" sz="1000" b="1" kern="1200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</a:t>
                      </a:r>
                      <a:r>
                        <a:rPr lang="ru-RU" altLang="ru-RU" sz="1000" b="1" kern="1200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Установок ГТУ на соответствие требованиям СТО 59012820.27.100.004-2016</a:t>
                      </a:r>
                    </a:p>
                  </a:txBody>
                  <a:tcPr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zo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089A380-292A-4172-8DF2-482591ED8313}" type="slidenum">
              <a:rPr lang="ru-RU" altLang="ru-RU" sz="1200" smtClean="0">
                <a:solidFill>
                  <a:srgbClr val="006600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12</a:t>
            </a:fld>
            <a:endParaRPr lang="ru-RU" altLang="ru-RU" sz="1200" dirty="0">
              <a:solidFill>
                <a:srgbClr val="006600"/>
              </a:solidFill>
            </a:endParaRPr>
          </a:p>
        </p:txBody>
      </p:sp>
      <p:sp>
        <p:nvSpPr>
          <p:cNvPr id="5" name="Текст 2"/>
          <p:cNvSpPr txBox="1">
            <a:spLocks/>
          </p:cNvSpPr>
          <p:nvPr/>
        </p:nvSpPr>
        <p:spPr bwMode="auto">
          <a:xfrm>
            <a:off x="1093788" y="1556792"/>
            <a:ext cx="7924800" cy="453920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None/>
              <a:tabLst>
                <a:tab pos="0" algn="l"/>
              </a:tabLst>
              <a:defRPr/>
            </a:pPr>
            <a:r>
              <a:rPr lang="ru-RU" alt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Производственный персонал (на 01.12.2024)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772880152"/>
              </p:ext>
            </p:extLst>
          </p:nvPr>
        </p:nvGraphicFramePr>
        <p:xfrm>
          <a:off x="683568" y="1988841"/>
          <a:ext cx="8072494" cy="4446948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703755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3493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32047">
                <a:tc>
                  <a:txBody>
                    <a:bodyPr/>
                    <a:lstStyle/>
                    <a:p>
                      <a:pPr marL="552450" indent="-55245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Symbol" pitchFamily="18" charset="2"/>
                        <a:buChar char=""/>
                        <a:defRPr/>
                      </a:pPr>
                      <a:r>
                        <a:rPr lang="ru-RU" altLang="ru-RU" sz="1800" b="1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Техническое руководство фирмы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552450" indent="-552450" algn="l" rtl="0" eaLnBrk="1" fontAlgn="base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Symbol" pitchFamily="18" charset="2"/>
                        <a:buChar char=""/>
                        <a:defRPr/>
                      </a:pPr>
                      <a:r>
                        <a:rPr lang="ru-RU" altLang="ru-RU" sz="1800" b="1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05578">
                <a:tc>
                  <a:txBody>
                    <a:bodyPr/>
                    <a:lstStyle/>
                    <a:p>
                      <a:pPr marL="552450" indent="-55245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Symbol" pitchFamily="18" charset="2"/>
                        <a:buChar char=""/>
                        <a:defRPr/>
                      </a:pPr>
                      <a:r>
                        <a:rPr lang="ru-RU" altLang="ru-RU" sz="1800" b="1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Котельный цех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552450" indent="-552450" algn="l" rtl="0" eaLnBrk="1" fontAlgn="base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Symbol" pitchFamily="18" charset="2"/>
                        <a:buChar char=""/>
                        <a:defRPr/>
                      </a:pPr>
                      <a:r>
                        <a:rPr lang="ru-RU" altLang="ru-RU" sz="1800" b="1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05578">
                <a:tc>
                  <a:txBody>
                    <a:bodyPr/>
                    <a:lstStyle/>
                    <a:p>
                      <a:pPr marL="552450" indent="-55245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Symbol" pitchFamily="18" charset="2"/>
                        <a:buChar char=""/>
                        <a:defRPr/>
                      </a:pPr>
                      <a:r>
                        <a:rPr lang="ru-RU" altLang="ru-RU" sz="1800" b="1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Турбинный цех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552450" indent="-552450" algn="l" rtl="0" eaLnBrk="1" fontAlgn="base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Symbol" pitchFamily="18" charset="2"/>
                        <a:buChar char=""/>
                        <a:defRPr/>
                      </a:pPr>
                      <a:r>
                        <a:rPr lang="ru-RU" altLang="ru-RU" sz="1800" b="1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05578">
                <a:tc>
                  <a:txBody>
                    <a:bodyPr/>
                    <a:lstStyle/>
                    <a:p>
                      <a:pPr marL="552450" indent="-55245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Symbol" pitchFamily="18" charset="2"/>
                        <a:buChar char=""/>
                        <a:defRPr/>
                      </a:pPr>
                      <a:r>
                        <a:rPr lang="ru-RU" altLang="ru-RU" sz="1800" b="1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Электрический цех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552450" indent="-552450" algn="l" rtl="0" eaLnBrk="1" fontAlgn="base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Symbol" pitchFamily="18" charset="2"/>
                        <a:buChar char=""/>
                        <a:defRPr/>
                      </a:pPr>
                      <a:r>
                        <a:rPr lang="ru-RU" altLang="ru-RU" sz="1800" b="1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05578">
                <a:tc>
                  <a:txBody>
                    <a:bodyPr/>
                    <a:lstStyle/>
                    <a:p>
                      <a:pPr marL="552450" indent="-55245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Symbol" pitchFamily="18" charset="2"/>
                        <a:buChar char=""/>
                        <a:defRPr/>
                      </a:pPr>
                      <a:r>
                        <a:rPr lang="ru-RU" altLang="ru-RU" sz="1800" b="1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Цех АСУТП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552450" indent="-552450" algn="l" rtl="0" eaLnBrk="1" fontAlgn="base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Symbol" pitchFamily="18" charset="2"/>
                        <a:buChar char=""/>
                        <a:defRPr/>
                      </a:pPr>
                      <a:r>
                        <a:rPr lang="ru-RU" altLang="ru-RU" sz="1800" b="1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11156">
                <a:tc>
                  <a:txBody>
                    <a:bodyPr/>
                    <a:lstStyle/>
                    <a:p>
                      <a:pPr marL="552450" indent="-55245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Symbol" pitchFamily="18" charset="2"/>
                        <a:buChar char=""/>
                        <a:defRPr/>
                      </a:pPr>
                      <a:r>
                        <a:rPr lang="ru-RU" altLang="ru-RU" sz="1800" b="1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Производственный отдел надежности теплоэнергетического оборудования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552450" indent="-552450" algn="l" rtl="0" eaLnBrk="1" fontAlgn="base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Symbol" pitchFamily="18" charset="2"/>
                        <a:buChar char=""/>
                        <a:defRPr/>
                      </a:pPr>
                      <a:r>
                        <a:rPr lang="ru-RU" altLang="ru-RU" sz="1800" b="1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05578">
                <a:tc>
                  <a:txBody>
                    <a:bodyPr/>
                    <a:lstStyle/>
                    <a:p>
                      <a:pPr marL="552450" indent="-55245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Symbol" pitchFamily="18" charset="2"/>
                        <a:buChar char=""/>
                        <a:defRPr/>
                      </a:pPr>
                      <a:r>
                        <a:rPr lang="ru-RU" altLang="ru-RU" sz="1800" b="1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Водно-химический отдел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552450" indent="-552450" algn="l" rtl="0" eaLnBrk="1" fontAlgn="base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Symbol" pitchFamily="18" charset="2"/>
                        <a:buChar char=""/>
                        <a:defRPr/>
                      </a:pPr>
                      <a:r>
                        <a:rPr lang="ru-RU" altLang="ru-RU" sz="1800" b="1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05578">
                <a:tc>
                  <a:txBody>
                    <a:bodyPr/>
                    <a:lstStyle/>
                    <a:p>
                      <a:pPr marL="552450" indent="-55245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Symbol" pitchFamily="18" charset="2"/>
                        <a:buChar char=""/>
                        <a:defRPr/>
                      </a:pPr>
                      <a:r>
                        <a:rPr lang="ru-RU" altLang="ru-RU" sz="1800" b="1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Цех зданий и сооружений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552450" indent="-552450" algn="l" rtl="0" eaLnBrk="1" fontAlgn="base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Symbol" pitchFamily="18" charset="2"/>
                        <a:buChar char=""/>
                        <a:defRPr/>
                      </a:pPr>
                      <a:r>
                        <a:rPr lang="ru-RU" altLang="ru-RU" sz="1800" b="1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05578">
                <a:tc>
                  <a:txBody>
                    <a:bodyPr/>
                    <a:lstStyle/>
                    <a:p>
                      <a:pPr marL="552450" indent="-55245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Symbol" pitchFamily="18" charset="2"/>
                        <a:buChar char=""/>
                        <a:defRPr/>
                      </a:pPr>
                      <a:r>
                        <a:rPr lang="ru-RU" altLang="ru-RU" sz="1800" b="1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Метрологическая служба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552450" indent="-552450" algn="l" rtl="0" eaLnBrk="1" fontAlgn="base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Symbol" pitchFamily="18" charset="2"/>
                        <a:buChar char=""/>
                        <a:defRPr/>
                      </a:pPr>
                      <a:r>
                        <a:rPr lang="ru-RU" altLang="ru-RU" sz="1800" b="1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05578">
                <a:tc>
                  <a:txBody>
                    <a:bodyPr/>
                    <a:lstStyle/>
                    <a:p>
                      <a:pPr marL="552450" indent="-55245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Symbol" pitchFamily="18" charset="2"/>
                        <a:buChar char=""/>
                        <a:defRPr/>
                      </a:pPr>
                      <a:r>
                        <a:rPr lang="ru-RU" altLang="ru-RU" sz="1800" b="1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Отдел информационных технологий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552450" indent="-552450" algn="l" rtl="0" eaLnBrk="1" fontAlgn="base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Symbol" pitchFamily="18" charset="2"/>
                        <a:buChar char=""/>
                        <a:defRPr/>
                      </a:pPr>
                      <a:r>
                        <a:rPr lang="ru-RU" altLang="ru-RU" sz="1800" b="1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05578">
                <a:tc>
                  <a:txBody>
                    <a:bodyPr/>
                    <a:lstStyle/>
                    <a:p>
                      <a:pPr marL="552450" indent="-55245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Symbol" pitchFamily="18" charset="2"/>
                        <a:buChar char=""/>
                        <a:defRPr/>
                      </a:pPr>
                      <a:r>
                        <a:rPr lang="ru-RU" altLang="ru-RU" sz="1800" b="1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Отдел охраны труда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552450" indent="-552450" algn="l" rtl="0" eaLnBrk="1" fontAlgn="base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Symbol" pitchFamily="18" charset="2"/>
                        <a:buChar char=""/>
                        <a:defRPr/>
                      </a:pPr>
                      <a:r>
                        <a:rPr lang="ru-RU" altLang="ru-RU" sz="1800" b="1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05578">
                <a:tc>
                  <a:txBody>
                    <a:bodyPr/>
                    <a:lstStyle/>
                    <a:p>
                      <a:pPr marL="552450" indent="-55245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Symbol" pitchFamily="18" charset="2"/>
                        <a:buChar char=""/>
                        <a:defRPr/>
                      </a:pPr>
                      <a:r>
                        <a:rPr lang="ru-RU" altLang="ru-RU" sz="1800" b="1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Производственно-техническая</a:t>
                      </a:r>
                      <a:r>
                        <a:rPr lang="ru-RU" altLang="ru-RU" sz="1800" b="1" baseline="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служба</a:t>
                      </a:r>
                      <a:endParaRPr lang="ru-RU" altLang="ru-RU" sz="1800" b="1" dirty="0">
                        <a:solidFill>
                          <a:srgbClr val="000099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552450" indent="-552450" algn="l" rtl="0" eaLnBrk="1" fontAlgn="base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Symbol" pitchFamily="18" charset="2"/>
                        <a:buChar char=""/>
                        <a:defRPr/>
                      </a:pPr>
                      <a:r>
                        <a:rPr lang="ru-RU" altLang="ru-RU" sz="1800" b="1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47965">
                <a:tc>
                  <a:txBody>
                    <a:bodyPr/>
                    <a:lstStyle/>
                    <a:p>
                      <a:pPr marL="552450" indent="-552450" algn="l" rtl="0" eaLnBrk="1" fontAlgn="base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Symbol" pitchFamily="18" charset="2"/>
                        <a:buNone/>
                        <a:defRPr/>
                      </a:pPr>
                      <a:r>
                        <a:rPr lang="ru-RU" altLang="ru-RU" sz="1800" b="1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Итого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552450" indent="-552450" algn="l" rtl="0" eaLnBrk="1" fontAlgn="base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Symbol" pitchFamily="18" charset="2"/>
                        <a:buChar char=""/>
                        <a:defRPr/>
                      </a:pPr>
                      <a:r>
                        <a:rPr lang="ru-RU" altLang="ru-RU" sz="1800" b="1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163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1370013" y="301625"/>
            <a:ext cx="5289550" cy="769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660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6600"/>
                </a:solidFill>
                <a:latin typeface="Aria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6600"/>
                </a:solidFill>
                <a:latin typeface="Aria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6600"/>
                </a:solidFill>
                <a:latin typeface="Aria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6600"/>
                </a:solidFill>
                <a:latin typeface="Arial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006600"/>
                </a:solidFill>
                <a:latin typeface="Arial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006600"/>
                </a:solidFill>
                <a:latin typeface="Arial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006600"/>
                </a:solidFill>
                <a:latin typeface="Arial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006600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ru-RU" sz="2400" dirty="0">
                <a:effectLst>
                  <a:outerShdw blurRad="38100" dist="38100" dir="2700000" algn="tl" rotWithShape="0">
                    <a:srgbClr val="C0C0C0"/>
                  </a:outerShdw>
                </a:effectLst>
                <a:ea typeface="+mn-ea"/>
                <a:cs typeface="+mn-cs"/>
              </a:rPr>
              <a:t>4.2  Подразделения, персонал</a:t>
            </a:r>
            <a:endParaRPr lang="ru-RU" sz="2400" kern="0" dirty="0"/>
          </a:p>
        </p:txBody>
      </p:sp>
    </p:spTree>
  </p:cSld>
  <p:clrMapOvr>
    <a:masterClrMapping/>
  </p:clrMapOvr>
  <p:transition>
    <p:zo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8F6695C1-742B-46B3-9560-C586A89F8559}" type="slidenum">
              <a:rPr lang="ru-RU" altLang="ru-RU" sz="1200" smtClean="0">
                <a:solidFill>
                  <a:srgbClr val="006600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13</a:t>
            </a:fld>
            <a:endParaRPr lang="ru-RU" altLang="ru-RU" sz="1200" dirty="0">
              <a:solidFill>
                <a:srgbClr val="006600"/>
              </a:solidFill>
            </a:endParaRPr>
          </a:p>
        </p:txBody>
      </p:sp>
      <p:sp>
        <p:nvSpPr>
          <p:cNvPr id="32771" name="Заголовок 2"/>
          <p:cNvSpPr>
            <a:spLocks noGrp="1"/>
          </p:cNvSpPr>
          <p:nvPr>
            <p:ph type="title" idx="4294967295"/>
          </p:nvPr>
        </p:nvSpPr>
        <p:spPr>
          <a:xfrm>
            <a:off x="1370013" y="301625"/>
            <a:ext cx="5289550" cy="841359"/>
          </a:xfrm>
        </p:spPr>
        <p:txBody>
          <a:bodyPr/>
          <a:lstStyle/>
          <a:p>
            <a:r>
              <a:rPr lang="ru-RU" altLang="ru-RU" sz="2400" dirty="0"/>
              <a:t>4.3  Материально-техническая база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idx="4294967295"/>
          </p:nvPr>
        </p:nvSpPr>
        <p:spPr>
          <a:xfrm>
            <a:off x="1143000" y="1600200"/>
            <a:ext cx="7772400" cy="3328998"/>
          </a:xfrm>
        </p:spPr>
        <p:txBody>
          <a:bodyPr/>
          <a:lstStyle/>
          <a:p>
            <a:pPr marL="552450" lvl="1" indent="-552450" eaLnBrk="1" hangingPunct="1">
              <a:buClr>
                <a:schemeClr val="tx2"/>
              </a:buClr>
              <a:buFont typeface="Symbol" pitchFamily="18" charset="2"/>
              <a:buChar char=""/>
              <a:defRPr/>
            </a:pPr>
            <a:r>
              <a:rPr lang="ru-RU" altLang="ru-RU" sz="2000" b="1" kern="1200" dirty="0">
                <a:solidFill>
                  <a:srgbClr val="000099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В собственности АО Сибтехэнерго находится производственно-лабораторный корпус с офисными и лабораторными помещениями общей площадью  </a:t>
            </a:r>
            <a:r>
              <a:rPr lang="ru-RU" altLang="ru-RU" sz="2000" b="1" kern="1200" dirty="0">
                <a:latin typeface="Times New Roman" pitchFamily="18" charset="0"/>
                <a:ea typeface="+mn-ea"/>
                <a:cs typeface="Times New Roman" pitchFamily="18" charset="0"/>
              </a:rPr>
              <a:t>8221.3</a:t>
            </a:r>
            <a:r>
              <a:rPr lang="ru-RU" altLang="ru-RU" sz="2000" b="1" kern="1200" dirty="0">
                <a:solidFill>
                  <a:srgbClr val="000099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кв.м.</a:t>
            </a:r>
          </a:p>
          <a:p>
            <a:pPr marL="552450" indent="-552450" eaLnBrk="1" hangingPunct="1">
              <a:defRPr/>
            </a:pPr>
            <a:endParaRPr lang="ru-RU" altLang="ru-RU" sz="2000" b="1" kern="12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marL="552450" lvl="1" indent="-552450" eaLnBrk="1" hangingPunct="1">
              <a:buClr>
                <a:schemeClr val="tx2"/>
              </a:buClr>
              <a:buFont typeface="Symbol" pitchFamily="18" charset="2"/>
              <a:buChar char=""/>
              <a:defRPr/>
            </a:pPr>
            <a:r>
              <a:rPr lang="ru-RU" altLang="ru-RU" sz="2000" b="1" kern="1200" dirty="0">
                <a:solidFill>
                  <a:srgbClr val="000099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На балансе АО Сибтехэнерго находится </a:t>
            </a:r>
            <a:r>
              <a:rPr lang="ru-RU" altLang="ru-RU" sz="2000" b="1" kern="1200" dirty="0">
                <a:latin typeface="Times New Roman" pitchFamily="18" charset="0"/>
                <a:ea typeface="+mn-ea"/>
                <a:cs typeface="Times New Roman" pitchFamily="18" charset="0"/>
              </a:rPr>
              <a:t>9</a:t>
            </a:r>
            <a:r>
              <a:rPr lang="ru-RU" altLang="ru-RU" sz="2000" b="1" kern="1200" dirty="0">
                <a:solidFill>
                  <a:srgbClr val="000099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единиц автомобильной техники, предназначенной для грузопассажирских перевозок, в том числе передвижная ЭТЛ. </a:t>
            </a:r>
          </a:p>
          <a:p>
            <a:pPr marL="552450" lvl="1" indent="-552450" eaLnBrk="1" hangingPunct="1">
              <a:buClr>
                <a:schemeClr val="tx2"/>
              </a:buClr>
              <a:buFont typeface="Symbol" pitchFamily="18" charset="2"/>
              <a:buChar char=""/>
              <a:defRPr/>
            </a:pPr>
            <a:r>
              <a:rPr lang="ru-RU" altLang="ru-RU" sz="2000" b="1" kern="1200" dirty="0">
                <a:solidFill>
                  <a:srgbClr val="000099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Техническая библиотека, архив</a:t>
            </a:r>
          </a:p>
          <a:p>
            <a:pPr marL="0" indent="0" eaLnBrk="1" hangingPunct="1">
              <a:buClrTx/>
              <a:buFont typeface="Wingdings" panose="05000000000000000000" pitchFamily="2" charset="2"/>
              <a:buNone/>
              <a:defRPr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ClrTx/>
              <a:buFont typeface="Times New Roman" panose="02020603050405020304" pitchFamily="18" charset="0"/>
              <a:buChar char="‒"/>
              <a:defRPr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zo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6AE1445-E8C6-43C5-977C-E7F95AC4C88F}" type="slidenum">
              <a:rPr lang="ru-RU" altLang="ru-RU" sz="1200" smtClean="0">
                <a:solidFill>
                  <a:srgbClr val="006600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14</a:t>
            </a:fld>
            <a:endParaRPr lang="ru-RU" altLang="ru-RU" sz="1200" dirty="0">
              <a:solidFill>
                <a:srgbClr val="006600"/>
              </a:solidFill>
            </a:endParaRPr>
          </a:p>
        </p:txBody>
      </p:sp>
      <p:sp>
        <p:nvSpPr>
          <p:cNvPr id="33795" name="Заголовок 2"/>
          <p:cNvSpPr>
            <a:spLocks noGrp="1"/>
          </p:cNvSpPr>
          <p:nvPr>
            <p:ph type="title" idx="4294967295"/>
          </p:nvPr>
        </p:nvSpPr>
        <p:spPr>
          <a:xfrm>
            <a:off x="1370013" y="301625"/>
            <a:ext cx="5289550" cy="627045"/>
          </a:xfrm>
        </p:spPr>
        <p:txBody>
          <a:bodyPr/>
          <a:lstStyle/>
          <a:p>
            <a:r>
              <a:rPr lang="ru-RU" altLang="ru-RU" sz="2400" dirty="0"/>
              <a:t>4.3  Материально-техническая база (продолжение)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idx="4294967295"/>
          </p:nvPr>
        </p:nvSpPr>
        <p:spPr>
          <a:xfrm>
            <a:off x="928662" y="1714488"/>
            <a:ext cx="8215338" cy="5143512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ru-RU" altLang="ru-RU" sz="1600" b="1" kern="1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 балансе АО Сибтехэнерго находится более 1200 единиц измерительных приборов, испытательного оборудования, на 100% покрывающих потребности при выполнении работ на объектах присутствия, в т.ч.</a:t>
            </a:r>
          </a:p>
          <a:p>
            <a:pPr marL="552450" lvl="1" indent="-552450" eaLnBrk="1" hangingPunct="1">
              <a:buClr>
                <a:schemeClr val="tx2"/>
              </a:buClr>
              <a:buFont typeface="Symbol" pitchFamily="18" charset="2"/>
              <a:buChar char=""/>
              <a:defRPr/>
            </a:pPr>
            <a:r>
              <a:rPr lang="ru-RU" altLang="ru-RU" sz="1600" b="1" kern="1200" dirty="0">
                <a:solidFill>
                  <a:srgbClr val="000099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ЭЦ: установки для высоковольтных испытаний электрического оборудования, в том числе передвижная электротехническая лаборатория, измерительные приборы различного назначения для измерения электрических величин, устройства для проверки аппаратуры релейной защиты и т.д.</a:t>
            </a:r>
          </a:p>
          <a:p>
            <a:pPr marL="552450" lvl="1" indent="-552450" eaLnBrk="1" hangingPunct="1">
              <a:buClr>
                <a:schemeClr val="tx2"/>
              </a:buClr>
              <a:buFont typeface="Symbol" pitchFamily="18" charset="2"/>
              <a:buChar char=""/>
              <a:defRPr/>
            </a:pPr>
            <a:r>
              <a:rPr lang="ru-RU" altLang="ru-RU" sz="1600" b="1" kern="1200" dirty="0">
                <a:solidFill>
                  <a:srgbClr val="000099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ЦАСУТП: измерительные приборы различного назначения, калибраторы теплотехнических величин и т.д.</a:t>
            </a:r>
          </a:p>
          <a:p>
            <a:pPr marL="552450" lvl="1" indent="-552450" eaLnBrk="1" hangingPunct="1">
              <a:buClr>
                <a:schemeClr val="tx2"/>
              </a:buClr>
              <a:buFont typeface="Symbol" pitchFamily="18" charset="2"/>
              <a:buChar char=""/>
              <a:defRPr/>
            </a:pPr>
            <a:r>
              <a:rPr lang="ru-RU" altLang="ru-RU" sz="1600" b="1" kern="1200" dirty="0">
                <a:solidFill>
                  <a:srgbClr val="000099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КЦ, ТЦ: измерительные приборы, в том числе многофункциональные для измерения теплотехнических параметров, газоанализаторы, тахометры, детекторы утечки газа, видеоэндоскопы, накладные расходомеры и т.п.</a:t>
            </a:r>
          </a:p>
          <a:p>
            <a:pPr marL="552450" lvl="1" indent="-552450" eaLnBrk="1" hangingPunct="1">
              <a:buClr>
                <a:schemeClr val="tx2"/>
              </a:buClr>
              <a:buFont typeface="Symbol" pitchFamily="18" charset="2"/>
              <a:buChar char=""/>
              <a:defRPr/>
            </a:pPr>
            <a:r>
              <a:rPr lang="ru-RU" altLang="ru-RU" sz="1600" b="1" kern="1200" dirty="0">
                <a:solidFill>
                  <a:srgbClr val="000099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ПО НТО: приборы для дефектоскопии материалов трубопроводов, приборы для определения твердости металлов, толщинометры и т.п.</a:t>
            </a:r>
          </a:p>
          <a:p>
            <a:pPr marL="552450" lvl="1" indent="-552450" eaLnBrk="1" hangingPunct="1">
              <a:buClr>
                <a:schemeClr val="tx2"/>
              </a:buClr>
              <a:buFont typeface="Symbol" pitchFamily="18" charset="2"/>
              <a:buChar char=""/>
              <a:defRPr/>
            </a:pPr>
            <a:r>
              <a:rPr lang="ru-RU" altLang="ru-RU" sz="1600" b="1" kern="1200" dirty="0">
                <a:solidFill>
                  <a:srgbClr val="000099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ВХО: анализаторы газов, калориметры, </a:t>
            </a:r>
            <a:r>
              <a:rPr lang="en-US" altLang="ru-RU" sz="1600" b="1" kern="1200" dirty="0">
                <a:solidFill>
                  <a:srgbClr val="000099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pH</a:t>
            </a:r>
            <a:r>
              <a:rPr lang="ru-RU" altLang="ru-RU" sz="1600" b="1" kern="1200" dirty="0">
                <a:solidFill>
                  <a:srgbClr val="000099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-метры, спектрофотометр и т.п.</a:t>
            </a:r>
          </a:p>
          <a:p>
            <a:pPr marL="552450" lvl="1" indent="-552450" eaLnBrk="1" hangingPunct="1">
              <a:buClr>
                <a:schemeClr val="tx2"/>
              </a:buClr>
              <a:buFont typeface="Symbol" pitchFamily="18" charset="2"/>
              <a:buChar char=""/>
              <a:defRPr/>
            </a:pPr>
            <a:r>
              <a:rPr lang="ru-RU" altLang="ru-RU" sz="1600" b="1" kern="1200" dirty="0">
                <a:solidFill>
                  <a:srgbClr val="000099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ЦЗиС: нивелиры, тахеометры, дальномеры, лазерный построитель плоскости и т.п.</a:t>
            </a:r>
          </a:p>
          <a:p>
            <a:pPr eaLnBrk="1" hangingPunct="1">
              <a:buClrTx/>
              <a:buFont typeface="Times New Roman" panose="02020603050405020304" pitchFamily="18" charset="0"/>
              <a:buChar char="‒"/>
              <a:defRPr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zo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06A8E8A-C801-416D-BB58-44676C53FB5B}" type="slidenum">
              <a:rPr lang="ru-RU" altLang="ru-RU" sz="1200" smtClean="0">
                <a:solidFill>
                  <a:srgbClr val="006600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15</a:t>
            </a:fld>
            <a:endParaRPr lang="ru-RU" altLang="ru-RU" sz="1200" dirty="0">
              <a:solidFill>
                <a:srgbClr val="006600"/>
              </a:solidFill>
            </a:endParaRPr>
          </a:p>
        </p:txBody>
      </p:sp>
      <p:sp>
        <p:nvSpPr>
          <p:cNvPr id="34819" name="Заголовок 2"/>
          <p:cNvSpPr>
            <a:spLocks noGrp="1"/>
          </p:cNvSpPr>
          <p:nvPr>
            <p:ph type="title" idx="4294967295"/>
          </p:nvPr>
        </p:nvSpPr>
        <p:spPr>
          <a:xfrm>
            <a:off x="755576" y="260648"/>
            <a:ext cx="5289550" cy="1143000"/>
          </a:xfrm>
        </p:spPr>
        <p:txBody>
          <a:bodyPr/>
          <a:lstStyle/>
          <a:p>
            <a:r>
              <a:rPr lang="ru-RU" altLang="ru-RU" sz="2400" dirty="0"/>
              <a:t> 4.4 Информационное обеспечение</a:t>
            </a:r>
            <a:br>
              <a:rPr lang="ru-RU" altLang="ru-RU" sz="2400" dirty="0"/>
            </a:br>
            <a:endParaRPr lang="ru-RU" altLang="ru-RU" sz="2400" dirty="0"/>
          </a:p>
        </p:txBody>
      </p:sp>
      <p:sp>
        <p:nvSpPr>
          <p:cNvPr id="4" name="Текст 3"/>
          <p:cNvSpPr>
            <a:spLocks noGrp="1"/>
          </p:cNvSpPr>
          <p:nvPr>
            <p:ph type="body" idx="4294967295"/>
          </p:nvPr>
        </p:nvSpPr>
        <p:spPr>
          <a:xfrm>
            <a:off x="1830388" y="1827213"/>
            <a:ext cx="7313612" cy="3833812"/>
          </a:xfrm>
        </p:spPr>
        <p:txBody>
          <a:bodyPr/>
          <a:lstStyle/>
          <a:p>
            <a:pPr marL="552450" indent="-552450" eaLnBrk="1" hangingPunct="1">
              <a:buNone/>
              <a:defRPr/>
            </a:pPr>
            <a:r>
              <a:rPr lang="ru-RU" altLang="ru-RU" sz="2000" b="1" kern="1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Внешние ресурсы:</a:t>
            </a:r>
          </a:p>
          <a:p>
            <a:pPr marL="552450" lvl="1" indent="-552450" eaLnBrk="1" hangingPunct="1">
              <a:buClr>
                <a:schemeClr val="tx2"/>
              </a:buClr>
              <a:buFont typeface="Symbol" pitchFamily="18" charset="2"/>
              <a:buChar char=""/>
              <a:defRPr/>
            </a:pPr>
            <a:r>
              <a:rPr lang="ru-RU" altLang="ru-RU" sz="2000" b="1" kern="1200" dirty="0">
                <a:solidFill>
                  <a:srgbClr val="000099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Электронная база нормативно-технической документации «Техэксперт» (разделы «Электроэнергетика», «Промышленная безопасность», «Охрана труда») – техническое сопровождение, обновление – ежемесячно (сетевая версия).</a:t>
            </a:r>
          </a:p>
          <a:p>
            <a:pPr marL="552450" lvl="1" indent="-552450" eaLnBrk="1" hangingPunct="1">
              <a:buClr>
                <a:schemeClr val="tx2"/>
              </a:buClr>
              <a:buFont typeface="Symbol" pitchFamily="18" charset="2"/>
              <a:buChar char=""/>
              <a:defRPr/>
            </a:pPr>
            <a:r>
              <a:rPr lang="ru-RU" altLang="ru-RU" sz="2000" b="1" kern="1200" dirty="0">
                <a:solidFill>
                  <a:srgbClr val="000099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Справочная Правовая Система «Консультант Плюс», версия Проф., техническое сопровождение, обновление – ежедневно</a:t>
            </a:r>
            <a:r>
              <a:rPr lang="en-US" altLang="ru-RU" sz="2000" b="1" kern="1200" dirty="0">
                <a:solidFill>
                  <a:srgbClr val="000099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altLang="ru-RU" sz="2000" b="1" kern="1200" dirty="0">
                <a:solidFill>
                  <a:srgbClr val="000099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(сетевая версия).</a:t>
            </a:r>
          </a:p>
          <a:p>
            <a:pPr marL="552450" indent="-552450" eaLnBrk="1" hangingPunct="1">
              <a:buNone/>
              <a:defRPr/>
            </a:pPr>
            <a:r>
              <a:rPr lang="ru-RU" altLang="ru-RU" sz="2000" b="1" kern="1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Внутренние ресурсы:</a:t>
            </a:r>
          </a:p>
          <a:p>
            <a:pPr marL="552450" lvl="1" indent="-552450" eaLnBrk="1" hangingPunct="1">
              <a:buClr>
                <a:schemeClr val="tx2"/>
              </a:buClr>
              <a:buFont typeface="Symbol" pitchFamily="18" charset="2"/>
              <a:buChar char=""/>
              <a:defRPr/>
            </a:pPr>
            <a:r>
              <a:rPr lang="ru-RU" altLang="ru-RU" sz="2000" b="1" kern="1200" dirty="0">
                <a:solidFill>
                  <a:srgbClr val="000099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Техническая библиотека, технический архив предприятия.</a:t>
            </a:r>
          </a:p>
          <a:p>
            <a:pPr marL="552450" lvl="1" indent="-552450" eaLnBrk="1" hangingPunct="1">
              <a:buClr>
                <a:schemeClr val="tx2"/>
              </a:buClr>
              <a:buFont typeface="Symbol" pitchFamily="18" charset="2"/>
              <a:buChar char=""/>
              <a:defRPr/>
            </a:pPr>
            <a:r>
              <a:rPr lang="ru-RU" altLang="ru-RU" sz="2000" b="1" kern="1200" dirty="0">
                <a:solidFill>
                  <a:srgbClr val="000099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Стандарты и регламенты предприятия </a:t>
            </a:r>
          </a:p>
          <a:p>
            <a:pPr eaLnBrk="1" hangingPunct="1">
              <a:buClrTx/>
              <a:buFont typeface="Wingdings" panose="05000000000000000000" pitchFamily="2" charset="2"/>
              <a:buAutoNum type="arabicPeriod"/>
              <a:defRPr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ClrTx/>
              <a:buFont typeface="Wingdings" panose="05000000000000000000" pitchFamily="2" charset="2"/>
              <a:buNone/>
              <a:defRPr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zo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4031B8-F38F-4524-ACF0-AA147F676115}" type="slidenum">
              <a:rPr lang="ru-RU" altLang="ru-RU" smtClean="0"/>
              <a:pPr>
                <a:defRPr/>
              </a:pPr>
              <a:t>16</a:t>
            </a:fld>
            <a:endParaRPr lang="ru-RU" alt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42910" y="1714488"/>
            <a:ext cx="792961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1" hangingPunct="1"/>
            <a:endParaRPr lang="ru-RU" sz="2400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1" hangingPunct="1"/>
            <a:endParaRPr lang="ru-RU" sz="2400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eaLnBrk="1" hangingPunct="1"/>
            <a:endParaRPr lang="ru-RU" sz="2400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9388" indent="-179388" eaLnBrk="1" hangingPunct="1">
              <a:buFontTx/>
              <a:buChar char="-"/>
            </a:pPr>
            <a:endParaRPr lang="ru-RU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552450" indent="-552450" eaLnBrk="1" hangingPunct="1"/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 rot="10800000" flipV="1">
            <a:off x="1142976" y="680332"/>
            <a:ext cx="55007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4.5  Пуско-наладочные работы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745388361"/>
              </p:ext>
            </p:extLst>
          </p:nvPr>
        </p:nvGraphicFramePr>
        <p:xfrm>
          <a:off x="683568" y="1357298"/>
          <a:ext cx="8352928" cy="429541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3610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41682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351622">
                <a:tc gridSpan="2">
                  <a:txBody>
                    <a:bodyPr/>
                    <a:lstStyle/>
                    <a:p>
                      <a:pPr marL="0" indent="0" algn="l" eaLnBrk="1" hangingPunct="1">
                        <a:buFont typeface="Wingdings" pitchFamily="2" charset="2"/>
                        <a:buNone/>
                      </a:pPr>
                      <a:r>
                        <a:rPr lang="ru-RU" sz="1800" b="1" dirty="0">
                          <a:solidFill>
                            <a:srgbClr val="000099"/>
                          </a:solidFill>
                          <a:latin typeface="Times New Roman" pitchFamily="18" charset="0"/>
                        </a:rPr>
                        <a:t>Перечень наиболее крупных работ, выполненных в течение последних десяти</a:t>
                      </a:r>
                      <a:r>
                        <a:rPr lang="ru-RU" sz="1800" b="1" baseline="0" dirty="0">
                          <a:solidFill>
                            <a:srgbClr val="000099"/>
                          </a:solidFill>
                          <a:latin typeface="Times New Roman" pitchFamily="18" charset="0"/>
                        </a:rPr>
                        <a:t> </a:t>
                      </a:r>
                      <a:r>
                        <a:rPr lang="ru-RU" sz="1800" b="1" dirty="0">
                          <a:solidFill>
                            <a:srgbClr val="000099"/>
                          </a:solidFill>
                          <a:latin typeface="Times New Roman" pitchFamily="18" charset="0"/>
                        </a:rPr>
                        <a:t>лет, с выполнением полного комплекса ПНР с выполнением функций Головной</a:t>
                      </a:r>
                      <a:r>
                        <a:rPr lang="ru-RU" sz="1800" b="1" baseline="0" dirty="0">
                          <a:solidFill>
                            <a:srgbClr val="000099"/>
                          </a:solidFill>
                          <a:latin typeface="Times New Roman" pitchFamily="18" charset="0"/>
                        </a:rPr>
                        <a:t> наладочной организации и </a:t>
                      </a:r>
                      <a:r>
                        <a:rPr lang="ru-RU" sz="1800" b="1" dirty="0">
                          <a:solidFill>
                            <a:srgbClr val="000099"/>
                          </a:solidFill>
                          <a:latin typeface="Times New Roman" pitchFamily="18" charset="0"/>
                        </a:rPr>
                        <a:t> вводом оборудования комплекса в  эксплуатацию:</a:t>
                      </a:r>
                      <a:endParaRPr lang="ru-RU" b="1" dirty="0">
                        <a:solidFill>
                          <a:srgbClr val="000099"/>
                        </a:solidFill>
                        <a:latin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indent="0" algn="l" eaLnBrk="1" hangingPunct="1">
                        <a:buFont typeface="Wingdings" pitchFamily="2" charset="2"/>
                        <a:buNone/>
                      </a:pPr>
                      <a:endParaRPr lang="ru-RU" b="1" dirty="0">
                        <a:solidFill>
                          <a:srgbClr val="000099"/>
                        </a:solidFill>
                        <a:latin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48622">
                <a:tc>
                  <a:txBody>
                    <a:bodyPr/>
                    <a:lstStyle/>
                    <a:p>
                      <a:r>
                        <a:rPr 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2015 -</a:t>
                      </a:r>
                      <a:r>
                        <a:rPr lang="ru-RU" sz="1200" b="1" kern="1200" baseline="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2016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2682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itchFamily="18" charset="2"/>
                        <a:buChar char="-"/>
                        <a:tabLst/>
                        <a:defRPr/>
                      </a:pPr>
                      <a:r>
                        <a:rPr lang="ru-RU" sz="1200" b="1" kern="1200" dirty="0" err="1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Нижнетуринская</a:t>
                      </a:r>
                      <a:r>
                        <a:rPr 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 ГРЭС (два блока ПГУ-230);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56509">
                <a:tc>
                  <a:txBody>
                    <a:bodyPr/>
                    <a:lstStyle/>
                    <a:p>
                      <a:r>
                        <a:rPr 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2016 - 2017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2682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itchFamily="18" charset="2"/>
                        <a:buChar char="-"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Казанская ТЭЦ 3 (ГТУ </a:t>
                      </a:r>
                      <a:r>
                        <a:rPr lang="en-US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GE</a:t>
                      </a:r>
                      <a:r>
                        <a:rPr 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 389 МВт);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7604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2016 - 2019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2682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itchFamily="18" charset="2"/>
                        <a:buChar char="-"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Сахалинская ГРЭС-2 (два блока ПТУ – 60);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2016-2021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2682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itchFamily="18" charset="2"/>
                        <a:buChar char="-"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ПГУ на нефтяных месторождениях Усинска, Яреги, а также газопровод </a:t>
                      </a:r>
                      <a:r>
                        <a:rPr lang="en-US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(</a:t>
                      </a:r>
                      <a:r>
                        <a:rPr lang="ru-RU" sz="1200" b="1" kern="1200" dirty="0" err="1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Жилинское</a:t>
                      </a:r>
                      <a:r>
                        <a:rPr 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 -  ГКС </a:t>
                      </a:r>
                      <a:r>
                        <a:rPr lang="en-US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     </a:t>
                      </a:r>
                      <a:r>
                        <a:rPr lang="ru-RU" sz="1200" b="1" kern="1200" dirty="0" err="1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Чашкино</a:t>
                      </a:r>
                      <a:r>
                        <a:rPr lang="en-US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)</a:t>
                      </a:r>
                      <a:r>
                        <a:rPr 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;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6288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2017-2018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2682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itchFamily="18" charset="2"/>
                        <a:buChar char="-"/>
                        <a:tabLst/>
                        <a:defRPr/>
                      </a:pPr>
                      <a:r>
                        <a:rPr lang="ru-RU" alt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Энергоблок  ПГУ-4</a:t>
                      </a:r>
                      <a:r>
                        <a:rPr lang="en-US" alt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20 </a:t>
                      </a:r>
                      <a:r>
                        <a:rPr lang="ru-RU" altLang="ru-RU" sz="1200" b="1" kern="1200" dirty="0" err="1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Серовской</a:t>
                      </a:r>
                      <a:r>
                        <a:rPr lang="ru-RU" alt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 ГРЭС (основное оборудование </a:t>
                      </a:r>
                      <a:r>
                        <a:rPr lang="en-US" alt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Siemens)</a:t>
                      </a:r>
                      <a:r>
                        <a:rPr lang="ru-RU" alt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;</a:t>
                      </a:r>
                      <a:endParaRPr lang="ru-RU" sz="1200" b="1" kern="1200" dirty="0">
                        <a:solidFill>
                          <a:srgbClr val="000099"/>
                        </a:solidFill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7659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2018 - 2019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2682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itchFamily="18" charset="2"/>
                        <a:buChar char="-"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ТЭС Аксу  (Республика Казахстан, энергоблок 300 </a:t>
                      </a:r>
                      <a:r>
                        <a:rPr lang="ru-RU" sz="1200" b="1" kern="1200" dirty="0" err="1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Мвт</a:t>
                      </a:r>
                      <a:r>
                        <a:rPr 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 ст. №5 ЭС АО «ЕЭК»);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2018 - 2019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2682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itchFamily="18" charset="2"/>
                        <a:buChar char="-"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ТЭС в городе </a:t>
                      </a:r>
                      <a:r>
                        <a:rPr lang="ru-RU" sz="1200" b="1" kern="1200" dirty="0" err="1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Совгавань</a:t>
                      </a:r>
                      <a:r>
                        <a:rPr 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 (два ПСУ-60);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5650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2018 - 2019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2682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itchFamily="18" charset="2"/>
                        <a:buChar char="-"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Грозненская ТЭЦ (2ГТУ-180, Siemens);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5650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2019 - 202</a:t>
                      </a:r>
                      <a:r>
                        <a:rPr lang="en-US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5</a:t>
                      </a:r>
                      <a:endParaRPr lang="ru-RU" sz="1200" b="1" kern="1200" dirty="0">
                        <a:solidFill>
                          <a:srgbClr val="000099"/>
                        </a:solidFill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2682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itchFamily="18" charset="2"/>
                        <a:buChar char="-"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ТЭЦ-22 ПАО «Мосэнерго» (Реконструкция энергоблока №9</a:t>
                      </a:r>
                      <a:r>
                        <a:rPr lang="en-US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1200" b="1" kern="1200" baseline="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 10</a:t>
                      </a:r>
                      <a:r>
                        <a:rPr 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);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5650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2019 - 2020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2682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itchFamily="18" charset="2"/>
                        <a:buChar char="-"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Амурская</a:t>
                      </a:r>
                      <a:r>
                        <a:rPr lang="ru-RU" sz="1200" b="1" kern="1200" baseline="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ТЭС (2ПСУх80МВт);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zo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4031B8-F38F-4524-ACF0-AA147F676115}" type="slidenum">
              <a:rPr lang="ru-RU" altLang="ru-RU" smtClean="0"/>
              <a:pPr>
                <a:defRPr/>
              </a:pPr>
              <a:t>17</a:t>
            </a:fld>
            <a:endParaRPr lang="ru-RU" alt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42910" y="1714488"/>
            <a:ext cx="792961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1" hangingPunct="1"/>
            <a:endParaRPr lang="ru-RU" sz="2400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1" hangingPunct="1"/>
            <a:endParaRPr lang="ru-RU" sz="2400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eaLnBrk="1" hangingPunct="1"/>
            <a:endParaRPr lang="ru-RU" sz="2400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9388" indent="-179388" eaLnBrk="1" hangingPunct="1">
              <a:buFontTx/>
              <a:buChar char="-"/>
            </a:pPr>
            <a:endParaRPr lang="ru-RU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552450" indent="-552450" eaLnBrk="1" hangingPunct="1"/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 rot="10800000" flipV="1">
            <a:off x="1142976" y="495666"/>
            <a:ext cx="55007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4.5  Пуско-наладочные работы </a:t>
            </a:r>
            <a:r>
              <a:rPr lang="ru-RU" sz="2400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(продолжение)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60558988"/>
              </p:ext>
            </p:extLst>
          </p:nvPr>
        </p:nvGraphicFramePr>
        <p:xfrm>
          <a:off x="683568" y="1357298"/>
          <a:ext cx="8460432" cy="53949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00811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45232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348219">
                <a:tc gridSpan="2">
                  <a:txBody>
                    <a:bodyPr/>
                    <a:lstStyle/>
                    <a:p>
                      <a:endParaRPr lang="ru-RU" dirty="0"/>
                    </a:p>
                    <a:p>
                      <a:pPr marL="0" indent="0" algn="ctr" eaLnBrk="1" hangingPunct="1">
                        <a:buFont typeface="Wingdings" pitchFamily="2" charset="2"/>
                        <a:buNone/>
                      </a:pPr>
                      <a:r>
                        <a:rPr lang="ru-RU" sz="1800" b="1" dirty="0">
                          <a:solidFill>
                            <a:srgbClr val="000099"/>
                          </a:solidFill>
                          <a:latin typeface="Times New Roman" pitchFamily="18" charset="0"/>
                        </a:rPr>
                        <a:t>Перечень наиболее крупных работ, выполненных в течение последних десяти</a:t>
                      </a:r>
                      <a:r>
                        <a:rPr lang="ru-RU" sz="1800" b="1" baseline="0" dirty="0">
                          <a:solidFill>
                            <a:srgbClr val="000099"/>
                          </a:solidFill>
                          <a:latin typeface="Times New Roman" pitchFamily="18" charset="0"/>
                        </a:rPr>
                        <a:t> </a:t>
                      </a:r>
                      <a:r>
                        <a:rPr lang="ru-RU" sz="1800" b="1" dirty="0">
                          <a:solidFill>
                            <a:srgbClr val="000099"/>
                          </a:solidFill>
                          <a:latin typeface="Times New Roman" pitchFamily="18" charset="0"/>
                        </a:rPr>
                        <a:t>лет, с выполнением полного комплекса ПНР с выполнением функций Головной</a:t>
                      </a:r>
                      <a:r>
                        <a:rPr lang="ru-RU" sz="1800" b="1" baseline="0" dirty="0">
                          <a:solidFill>
                            <a:srgbClr val="000099"/>
                          </a:solidFill>
                          <a:latin typeface="Times New Roman" pitchFamily="18" charset="0"/>
                        </a:rPr>
                        <a:t> наладочной организации и </a:t>
                      </a:r>
                      <a:r>
                        <a:rPr lang="ru-RU" sz="1800" b="1" dirty="0">
                          <a:solidFill>
                            <a:srgbClr val="000099"/>
                          </a:solidFill>
                          <a:latin typeface="Times New Roman" pitchFamily="18" charset="0"/>
                        </a:rPr>
                        <a:t> вводом оборудования комплекса в  эксплуатацию:</a:t>
                      </a:r>
                      <a:endParaRPr lang="ru-RU" b="1" dirty="0">
                        <a:solidFill>
                          <a:srgbClr val="000099"/>
                        </a:solidFill>
                        <a:latin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52791">
                <a:tc>
                  <a:txBody>
                    <a:bodyPr/>
                    <a:lstStyle/>
                    <a:p>
                      <a:r>
                        <a:rPr 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2022 -</a:t>
                      </a:r>
                      <a:r>
                        <a:rPr lang="ru-RU" sz="1200" b="1" kern="1200" baseline="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2023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2682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itchFamily="18" charset="2"/>
                        <a:buChar char="-"/>
                        <a:tabLst/>
                        <a:defRPr/>
                      </a:pPr>
                      <a:r>
                        <a:rPr lang="ru-RU" sz="1200" b="1" kern="1200" dirty="0" err="1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Автовская</a:t>
                      </a:r>
                      <a:r>
                        <a:rPr 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 ТЭЦ (ТЭЦ-15) г. Санкт-Петербург,  замена турбоагрегата  Т 97/117-130 ст. № 6, 7;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21319">
                <a:tc>
                  <a:txBody>
                    <a:bodyPr/>
                    <a:lstStyle/>
                    <a:p>
                      <a:r>
                        <a:rPr 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2022 - 2023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2682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itchFamily="18" charset="2"/>
                        <a:buChar char="-"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ТЭЦ-12 филиала ПАО «</a:t>
                      </a:r>
                      <a:r>
                        <a:rPr lang="ru-RU" sz="1200" b="1" kern="1200" dirty="0" err="1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Мосэнерго</a:t>
                      </a:r>
                      <a:r>
                        <a:rPr 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», техническое перевооружение турбоагрегата IIT-60/75-130/13 ст. №6;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2131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2022 - 2026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2682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itchFamily="18" charset="2"/>
                        <a:buChar char="-"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Краснодарская ТЭЦ, в рамках реализации проекта «Модернизация энергоблоков №1-3 Краснодарской ТЭЦ в рамках ДПМ-2»;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8984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2022 - 2025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2022  -2023</a:t>
                      </a:r>
                    </a:p>
                    <a:p>
                      <a:pPr marL="0" algn="l" defTabSz="914400" rtl="0" eaLnBrk="1" latinLnBrk="0" hangingPunct="1"/>
                      <a:endParaRPr lang="ru-RU" sz="1200" b="1" kern="1200" dirty="0">
                        <a:solidFill>
                          <a:srgbClr val="000099"/>
                        </a:solidFill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2682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itchFamily="18" charset="2"/>
                        <a:buChar char="-"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Приморская ГРЭС  на ст. блоке №1, 5, 8;</a:t>
                      </a:r>
                    </a:p>
                    <a:p>
                      <a:pPr marL="0" marR="0" indent="2682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itchFamily="18" charset="2"/>
                        <a:buChar char="-"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Вторая</a:t>
                      </a:r>
                      <a:r>
                        <a:rPr lang="ru-RU" sz="1200" b="1" kern="1200" baseline="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 очередь Юго-Западной теплоэлектроцентрали  </a:t>
                      </a:r>
                      <a:r>
                        <a:rPr 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г. Санкт-Петербург;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5279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2023 - 2024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2682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itchFamily="18" charset="2"/>
                        <a:buChar char="-"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Партизанская ГРЭС</a:t>
                      </a:r>
                      <a:r>
                        <a:rPr lang="ru-RU" sz="1200" b="1" kern="1200" baseline="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на хозяйстве жидкого топлива;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5279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2023 - 2025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2682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itchFamily="18" charset="2"/>
                        <a:buChar char="-"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Модернизация </a:t>
                      </a:r>
                      <a:r>
                        <a:rPr lang="ru-RU" sz="1200" b="1" kern="1200" dirty="0" err="1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котлоагрегата</a:t>
                      </a:r>
                      <a:r>
                        <a:rPr 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 2-й очереди ст. № 13 филиала АО «РИР» в г. </a:t>
                      </a:r>
                      <a:r>
                        <a:rPr lang="ru-RU" sz="1200" b="1" kern="1200" dirty="0" err="1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Северске</a:t>
                      </a:r>
                      <a:r>
                        <a:rPr 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;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5604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2023 – 2025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2023 – 2027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kern="1200" dirty="0">
                        <a:solidFill>
                          <a:srgbClr val="000099"/>
                        </a:solidFill>
                        <a:latin typeface="Times New Roman" pitchFamily="18" charset="0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rgbClr val="000099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2024 - 2026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kern="1200" dirty="0">
                        <a:solidFill>
                          <a:srgbClr val="000099"/>
                        </a:solidFill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2682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itchFamily="18" charset="2"/>
                        <a:buChar char="-"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Экибастузская ГРЭС 1. Энергоблок ст.№1, 500 МВт.</a:t>
                      </a:r>
                    </a:p>
                    <a:p>
                      <a:pPr marL="0" marR="0" indent="2682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itchFamily="18" charset="2"/>
                        <a:buChar char="-"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Владивостокская ТЭЦ 2 Реконструкция  с заменой турбоагрегатов ст. №№ 1, 2, 3 и установкой 3 котлоагрегатов по 540 т/ч каждый»</a:t>
                      </a:r>
                    </a:p>
                    <a:p>
                      <a:pPr marL="0" marR="0" indent="2682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itchFamily="18" charset="2"/>
                        <a:buChar char="-"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rgbClr val="0033CC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Узел Приёма Топлива Берёзовской ГРЭС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5604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200" b="1" kern="1200" dirty="0">
                        <a:solidFill>
                          <a:srgbClr val="000099"/>
                        </a:solidFill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2682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itchFamily="18" charset="2"/>
                        <a:buNone/>
                        <a:tabLst/>
                        <a:defRPr/>
                      </a:pPr>
                      <a:endParaRPr lang="ru-RU" sz="1200" b="1" kern="1200" dirty="0">
                        <a:solidFill>
                          <a:srgbClr val="000099"/>
                        </a:solidFill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5279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200" b="1" kern="1200" dirty="0">
                        <a:solidFill>
                          <a:srgbClr val="000099"/>
                        </a:solidFill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2682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itchFamily="18" charset="2"/>
                        <a:buNone/>
                        <a:tabLst/>
                        <a:defRPr/>
                      </a:pPr>
                      <a:endParaRPr lang="ru-RU" sz="1200" b="1" kern="1200" dirty="0">
                        <a:solidFill>
                          <a:srgbClr val="000099"/>
                        </a:solidFill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zoom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="" xmlns:a16="http://schemas.microsoft.com/office/drawing/2014/main" id="{D21FC903-D0BF-875E-C4A2-3FB1EAB78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616" y="1412776"/>
            <a:ext cx="6696744" cy="936104"/>
          </a:xfrm>
        </p:spPr>
        <p:txBody>
          <a:bodyPr/>
          <a:lstStyle/>
          <a:p>
            <a:pPr algn="ctr"/>
            <a:r>
              <a:rPr lang="ru-RU" sz="16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Выполнения полного комплекса пусконаладочных работ, включая функции головной пусконаладочной организации на конвейерном оборудовании топливоподач электростанций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="" xmlns:a16="http://schemas.microsoft.com/office/drawing/2014/main" id="{12EE6020-352F-F267-E6B1-C5C64C3FD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9592" y="2451184"/>
            <a:ext cx="7784033" cy="3600400"/>
          </a:xfrm>
        </p:spPr>
        <p:txBody>
          <a:bodyPr/>
          <a:lstStyle/>
          <a:p>
            <a:r>
              <a:rPr lang="ru-RU" sz="16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проведения работ</a:t>
            </a:r>
          </a:p>
          <a:p>
            <a:r>
              <a:rPr lang="ru-RU" sz="14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Выполнение функций головной пусконаладочной организации.</a:t>
            </a:r>
          </a:p>
          <a:p>
            <a:r>
              <a:rPr lang="ru-RU" sz="14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Выполнение полного комплекса пусконаладочных работ и испытаний на основном и вспомогательном тепломеханическом оборудовании Объекта.</a:t>
            </a:r>
          </a:p>
          <a:p>
            <a:r>
              <a:rPr lang="ru-RU" sz="14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Выполнение полного комплекса пусконаладочных работ и испытаний на электротехническом оборудовании и КИПиА, системах связи, часофикации Объекта.</a:t>
            </a:r>
          </a:p>
          <a:p>
            <a:endParaRPr lang="ru-RU" sz="1400" b="1" dirty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Основное и вспомогательное оборудование Объекта</a:t>
            </a:r>
            <a:r>
              <a:rPr lang="ru-RU" sz="14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14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ленточные конвейера;</a:t>
            </a:r>
          </a:p>
          <a:p>
            <a:r>
              <a:rPr lang="ru-RU" sz="14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sz="1400" b="1" dirty="0" err="1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катучие</a:t>
            </a:r>
            <a:r>
              <a:rPr lang="ru-RU" sz="14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реверсивные конвейера;</a:t>
            </a:r>
          </a:p>
          <a:p>
            <a:r>
              <a:rPr lang="ru-RU" sz="14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лопастные питатели ЛП;</a:t>
            </a:r>
          </a:p>
          <a:p>
            <a:r>
              <a:rPr lang="ru-RU" sz="14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установки </a:t>
            </a:r>
            <a:r>
              <a:rPr lang="ru-RU" sz="1400" b="1" dirty="0" err="1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металлоулавливания</a:t>
            </a:r>
            <a:r>
              <a:rPr lang="ru-RU" sz="14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ЛК;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8DED4E01-4AC5-C819-0861-4970C968F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4031B8-F38F-4524-ACF0-AA147F676115}" type="slidenum">
              <a:rPr lang="ru-RU" altLang="ru-RU" smtClean="0"/>
              <a:pPr>
                <a:defRPr/>
              </a:pPr>
              <a:t>18</a:t>
            </a:fld>
            <a:endParaRPr lang="ru-RU" altLang="ru-RU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4F31A44E-D3B0-9928-1CA3-E823C61CD842}"/>
              </a:ext>
            </a:extLst>
          </p:cNvPr>
          <p:cNvSpPr txBox="1"/>
          <p:nvPr/>
        </p:nvSpPr>
        <p:spPr>
          <a:xfrm>
            <a:off x="1403648" y="431907"/>
            <a:ext cx="504056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4.5  Пуско-наладочные работы </a:t>
            </a:r>
            <a:r>
              <a:rPr lang="ru-RU" sz="2400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(продолжение)</a:t>
            </a:r>
            <a:r>
              <a:rPr lang="ru-RU" sz="1800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ru-RU" sz="1800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394382784"/>
      </p:ext>
    </p:extLst>
  </p:cSld>
  <p:clrMapOvr>
    <a:masterClrMapping/>
  </p:clrMapOvr>
  <p:transition>
    <p:zo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="" xmlns:a16="http://schemas.microsoft.com/office/drawing/2014/main" id="{D21FC903-D0BF-875E-C4A2-3FB1EAB78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0012" y="188641"/>
            <a:ext cx="6010300" cy="1152128"/>
          </a:xfrm>
        </p:spPr>
        <p:txBody>
          <a:bodyPr/>
          <a:lstStyle/>
          <a:p>
            <a:pPr algn="ctr"/>
            <a:r>
              <a:rPr lang="ru-RU" dirty="0"/>
              <a:t> </a:t>
            </a:r>
            <a:r>
              <a:rPr lang="ru-RU" sz="1800" dirty="0">
                <a:solidFill>
                  <a:srgbClr val="0033CC"/>
                </a:solidFill>
              </a:rPr>
              <a:t>Выполнения полного комплекса пусконаладочных работ, включая функции головной пусконаладочной организации на конвейерном оборудовании топливо-подач электростанций (продолжение)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="" xmlns:a16="http://schemas.microsoft.com/office/drawing/2014/main" id="{12EE6020-352F-F267-E6B1-C5C64C3FD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9592" y="1484784"/>
            <a:ext cx="7784033" cy="5373216"/>
          </a:xfrm>
        </p:spPr>
        <p:txBody>
          <a:bodyPr/>
          <a:lstStyle/>
          <a:p>
            <a:endParaRPr lang="ru-RU" sz="1200" b="1" dirty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оборудование систем аспирации, </a:t>
            </a:r>
            <a:r>
              <a:rPr lang="ru-RU" sz="1200" b="1" dirty="0" err="1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гидроуборки</a:t>
            </a:r>
            <a:r>
              <a:rPr lang="ru-RU" sz="12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(включая насосные станции), систем водяного и пенного автоматического пожаротушения (включая технологическое оборудование НСПП), систем водоснабжения и канализации, теплоснабжения, отопления, вентиляции и кондиционирования;</a:t>
            </a:r>
          </a:p>
          <a:p>
            <a:r>
              <a:rPr lang="ru-RU" sz="12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электротехническое оборудование (ЭТО), включая, электроустановки до и выше 1000 В, АСУТП, КИПиА. (РУСН-0,4кВ, электродвигатели 6кВ, сборки КРУЗА П, шкафы управления оборудованием, шкафы ЧРП, КИП, ЗРА, </a:t>
            </a:r>
            <a:r>
              <a:rPr lang="ru-RU" sz="1200" b="1" dirty="0" err="1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ТЗиС</a:t>
            </a:r>
            <a:r>
              <a:rPr lang="ru-RU" sz="12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датчики </a:t>
            </a:r>
            <a:r>
              <a:rPr lang="ru-RU" sz="1200" b="1" dirty="0" err="1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специзмерений</a:t>
            </a:r>
            <a:r>
              <a:rPr lang="ru-RU" sz="12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sz="12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оборудование систем связи, включающее оборудование систем двусторонней громкоговорящей и командно-поисковой связи, радиофикации, </a:t>
            </a:r>
            <a:r>
              <a:rPr lang="ru-RU" sz="1200" b="1" dirty="0" err="1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общестанционной</a:t>
            </a:r>
            <a:r>
              <a:rPr lang="ru-RU" sz="12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оперативной телефонной связи, </a:t>
            </a:r>
            <a:r>
              <a:rPr lang="ru-RU" sz="1200" b="1" dirty="0" err="1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электрочасофикации</a:t>
            </a:r>
            <a:r>
              <a:rPr lang="ru-RU" sz="12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расположенные в помещениях УПТ и НСПП, вместе с кабельными линиями, обеспечивающими их работоспособность.</a:t>
            </a:r>
          </a:p>
          <a:p>
            <a:r>
              <a:rPr lang="ru-RU" sz="12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Пусконаладочные работы включают следующие этапы:</a:t>
            </a:r>
          </a:p>
          <a:p>
            <a:r>
              <a:rPr lang="ru-RU" sz="12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подготовительный этап ПНР;</a:t>
            </a:r>
          </a:p>
          <a:p>
            <a:r>
              <a:rPr lang="ru-RU" sz="12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поэлементная приемка из монтажа в наладку;</a:t>
            </a:r>
          </a:p>
          <a:p>
            <a:r>
              <a:rPr lang="ru-RU" sz="12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индивидуальные испытания оборудования, электрических устройств и технических средств контроля и управления;</a:t>
            </a:r>
          </a:p>
          <a:p>
            <a:r>
              <a:rPr lang="ru-RU" sz="12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поузловая наладка оборудования («холодная» и «горячая» наладка);</a:t>
            </a:r>
          </a:p>
          <a:p>
            <a:r>
              <a:rPr lang="ru-RU" sz="12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пробные пуски оборудования, включая режимную наладку и испытания;</a:t>
            </a:r>
          </a:p>
          <a:p>
            <a:r>
              <a:rPr lang="ru-RU" sz="12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опытную эксплуатацию Объекта;</a:t>
            </a:r>
          </a:p>
          <a:p>
            <a:r>
              <a:rPr lang="ru-RU" sz="12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комплексное опробование Объекта.</a:t>
            </a:r>
          </a:p>
          <a:p>
            <a:endParaRPr lang="ru-RU" sz="1000" dirty="0"/>
          </a:p>
          <a:p>
            <a:endParaRPr lang="ru-RU" dirty="0"/>
          </a:p>
        </p:txBody>
      </p:sp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8DED4E01-4AC5-C819-0861-4970C968F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4031B8-F38F-4524-ACF0-AA147F676115}" type="slidenum">
              <a:rPr lang="ru-RU" altLang="ru-RU" smtClean="0"/>
              <a:pPr>
                <a:defRPr/>
              </a:pPr>
              <a:t>19</a:t>
            </a:fld>
            <a:endParaRPr lang="ru-RU" altLang="ru-RU" dirty="0"/>
          </a:p>
        </p:txBody>
      </p:sp>
    </p:spTree>
    <p:extLst>
      <p:ext uri="{BB962C8B-B14F-4D97-AF65-F5344CB8AC3E}">
        <p14:creationId xmlns="" xmlns:p14="http://schemas.microsoft.com/office/powerpoint/2010/main" val="1106669215"/>
      </p:ext>
    </p:extLst>
  </p:cSld>
  <p:clrMapOvr>
    <a:masterClrMapping/>
  </p:clrMapOvr>
  <p:transition>
    <p:zo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4031B8-F38F-4524-ACF0-AA147F676115}" type="slidenum">
              <a:rPr lang="ru-RU" altLang="ru-RU" smtClean="0"/>
              <a:pPr>
                <a:defRPr/>
              </a:pPr>
              <a:t>20</a:t>
            </a:fld>
            <a:endParaRPr lang="ru-RU" alt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00100" y="895092"/>
            <a:ext cx="60007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4.6 Инновационные разработки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85754" y="1571612"/>
            <a:ext cx="8358246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363" eaLnBrk="1" hangingPunct="1">
              <a:buFont typeface="Wingdings" pitchFamily="2" charset="2"/>
              <a:buNone/>
            </a:pP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Инновационные разработки АО «Сибтехэнерго», актуальные в настоящий момент, получившие в той или иной степени развитие в последние годы:</a:t>
            </a:r>
          </a:p>
          <a:p>
            <a:pPr marL="981075" indent="-349250" eaLnBrk="1" hangingPunct="1">
              <a:tabLst>
                <a:tab pos="1163638" algn="l"/>
              </a:tabLst>
            </a:pP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- проекты по реконструкции </a:t>
            </a:r>
            <a:r>
              <a:rPr lang="ru-RU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деаэрационных</a:t>
            </a: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установок;</a:t>
            </a:r>
          </a:p>
          <a:p>
            <a:pPr marL="981075" indent="-349250" eaLnBrk="1" hangingPunct="1">
              <a:tabLst>
                <a:tab pos="1163638" algn="l"/>
              </a:tabLst>
            </a:pP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- система автоматической </a:t>
            </a:r>
            <a:r>
              <a:rPr lang="ru-RU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безмазутной</a:t>
            </a: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растопки котла (ЭХТС);</a:t>
            </a:r>
          </a:p>
          <a:p>
            <a:pPr marL="981075" indent="-349250" eaLnBrk="1" hangingPunct="1">
              <a:tabLst>
                <a:tab pos="1163638" algn="l"/>
              </a:tabLst>
            </a:pP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- автоматика выделения</a:t>
            </a:r>
            <a:r>
              <a:rPr lang="en-US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электрических станций на сбалансированную нагрузку (АВСН);</a:t>
            </a:r>
            <a:endParaRPr lang="en-US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marL="981075" indent="-349250" eaLnBrk="1" hangingPunct="1">
              <a:tabLst>
                <a:tab pos="1163638" algn="l"/>
              </a:tabLst>
            </a:pP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- установки по очистке оборудования на основе пневмо - импульсных генераторов (ПИО);</a:t>
            </a:r>
          </a:p>
          <a:p>
            <a:pPr marL="981075" indent="-349250" eaLnBrk="1" hangingPunct="1">
              <a:tabLst>
                <a:tab pos="1163638" algn="l"/>
              </a:tabLst>
            </a:pP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- акустический пирометр для измерения пространственного распределения температуры в топочных камерах к/а;</a:t>
            </a:r>
          </a:p>
          <a:p>
            <a:pPr marL="981075" indent="-349250" eaLnBrk="1" hangingPunct="1">
              <a:tabLst>
                <a:tab pos="1163638" algn="l"/>
              </a:tabLst>
            </a:pP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- размораживающее устройство для вагонов с сыпучими грузами.</a:t>
            </a:r>
          </a:p>
          <a:p>
            <a:pPr marL="552450" indent="-552450" eaLnBrk="1" hangingPunct="1">
              <a:buFont typeface="Wingdings" pitchFamily="2" charset="2"/>
              <a:buNone/>
            </a:pPr>
            <a:endParaRPr lang="ru-RU" sz="16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360363" eaLnBrk="1" hangingPunct="1">
              <a:buFont typeface="Wingdings" pitchFamily="2" charset="2"/>
              <a:buNone/>
            </a:pPr>
            <a:r>
              <a:rPr lang="ru-RU" sz="1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Примечание: За более подробной информацией по данным разработкам можно обратиться по реквизитам, указанным на последнем слайде презентации</a:t>
            </a:r>
            <a:endParaRPr lang="ru-RU" dirty="0"/>
          </a:p>
        </p:txBody>
      </p:sp>
    </p:spTree>
  </p:cSld>
  <p:clrMapOvr>
    <a:masterClrMapping/>
  </p:clrMapOvr>
  <p:transition>
    <p:zoom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25695B3-A35E-4FEE-9A40-E27E2932782C}" type="slidenum">
              <a:rPr lang="ru-RU" altLang="ru-RU" sz="1200" smtClean="0">
                <a:solidFill>
                  <a:srgbClr val="006600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21</a:t>
            </a:fld>
            <a:endParaRPr lang="ru-RU" altLang="ru-RU" sz="1200" dirty="0">
              <a:solidFill>
                <a:srgbClr val="006600"/>
              </a:solidFill>
            </a:endParaRPr>
          </a:p>
        </p:txBody>
      </p:sp>
      <p:sp>
        <p:nvSpPr>
          <p:cNvPr id="53251" name="Заголовок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ru-RU" altLang="ru-RU" dirty="0"/>
              <a:t>Заключение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idx="4294967295"/>
          </p:nvPr>
        </p:nvSpPr>
        <p:spPr>
          <a:xfrm>
            <a:off x="785786" y="1827213"/>
            <a:ext cx="7897839" cy="4244993"/>
          </a:xfrm>
        </p:spPr>
        <p:txBody>
          <a:bodyPr/>
          <a:lstStyle/>
          <a:p>
            <a:pPr marL="0" indent="360363" eaLnBrk="1" hangingPunct="1">
              <a:spcBef>
                <a:spcPct val="0"/>
              </a:spcBef>
              <a:buNone/>
              <a:defRPr/>
            </a:pPr>
            <a:r>
              <a:rPr lang="ru-RU" sz="2400" b="1" kern="1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АО «Сибтехэнерго», обладая всеми необходимыми ресурсами и финансовой устойчивостью, предлагает взаимовыгодное сотрудничество для решения практически любых инженерных задач, возникающих у собственников объектов энергетики в процессе их эксплуатации, реконструкции и строительства</a:t>
            </a:r>
          </a:p>
          <a:p>
            <a:pPr eaLnBrk="1" hangingPunct="1">
              <a:buFontTx/>
              <a:buChar char="-"/>
              <a:defRPr/>
            </a:pPr>
            <a:endParaRPr lang="ru-RU" sz="2000" dirty="0"/>
          </a:p>
        </p:txBody>
      </p:sp>
    </p:spTree>
  </p:cSld>
  <p:clrMapOvr>
    <a:masterClrMapping/>
  </p:clrMapOvr>
  <p:transition>
    <p:zoom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4724400"/>
            <a:ext cx="7056438" cy="503238"/>
          </a:xfrm>
        </p:spPr>
        <p:txBody>
          <a:bodyPr/>
          <a:lstStyle/>
          <a:p>
            <a:pPr eaLnBrk="1" hangingPunct="1"/>
            <a:r>
              <a:rPr lang="ru-RU" altLang="ru-RU" b="1" dirty="0">
                <a:solidFill>
                  <a:srgbClr val="0033CC"/>
                </a:solidFill>
              </a:rPr>
              <a:t>Спасибо за внимание!</a:t>
            </a:r>
            <a:r>
              <a:rPr lang="ru-RU" altLang="ru-RU" sz="1800" b="1" dirty="0">
                <a:solidFill>
                  <a:srgbClr val="0033CC"/>
                </a:solidFill>
              </a:rPr>
              <a:t/>
            </a:r>
            <a:br>
              <a:rPr lang="ru-RU" altLang="ru-RU" sz="1800" b="1" dirty="0">
                <a:solidFill>
                  <a:srgbClr val="0033CC"/>
                </a:solidFill>
              </a:rPr>
            </a:br>
            <a:r>
              <a:rPr lang="ru-RU" altLang="ru-RU" sz="1800" b="1" dirty="0">
                <a:solidFill>
                  <a:schemeClr val="tx1"/>
                </a:solidFill>
              </a:rPr>
              <a:t/>
            </a:r>
            <a:br>
              <a:rPr lang="ru-RU" altLang="ru-RU" sz="1800" b="1" dirty="0">
                <a:solidFill>
                  <a:schemeClr val="tx1"/>
                </a:solidFill>
              </a:rPr>
            </a:br>
            <a:r>
              <a:rPr lang="ru-RU" altLang="ru-RU" sz="1800" b="1" dirty="0">
                <a:solidFill>
                  <a:schemeClr val="tx1"/>
                </a:solidFill>
              </a:rPr>
              <a:t/>
            </a:r>
            <a:br>
              <a:rPr lang="ru-RU" altLang="ru-RU" sz="1800" b="1" dirty="0">
                <a:solidFill>
                  <a:schemeClr val="tx1"/>
                </a:solidFill>
              </a:rPr>
            </a:br>
            <a:r>
              <a:rPr lang="ru-RU" altLang="ru-RU" sz="1800" b="1" dirty="0">
                <a:solidFill>
                  <a:schemeClr val="tx1"/>
                </a:solidFill>
              </a:rPr>
              <a:t/>
            </a:r>
            <a:br>
              <a:rPr lang="ru-RU" altLang="ru-RU" sz="1800" b="1" dirty="0">
                <a:solidFill>
                  <a:schemeClr val="tx1"/>
                </a:solidFill>
              </a:rPr>
            </a:br>
            <a:r>
              <a:rPr lang="ru-RU" altLang="ru-RU" sz="2800" b="1" dirty="0">
                <a:solidFill>
                  <a:srgbClr val="0033CC"/>
                </a:solidFill>
              </a:rPr>
              <a:t>АО «Сибтехэнерго»</a:t>
            </a:r>
            <a:r>
              <a:rPr lang="ru-RU" altLang="ru-RU" sz="1800" b="1" dirty="0">
                <a:solidFill>
                  <a:srgbClr val="0070C0"/>
                </a:solidFill>
              </a:rPr>
              <a:t/>
            </a:r>
            <a:br>
              <a:rPr lang="ru-RU" altLang="ru-RU" sz="1800" b="1" dirty="0">
                <a:solidFill>
                  <a:srgbClr val="0070C0"/>
                </a:solidFill>
              </a:rPr>
            </a:br>
            <a:r>
              <a:rPr lang="ru-RU" altLang="ru-RU" sz="1800" b="1" dirty="0">
                <a:solidFill>
                  <a:srgbClr val="0070C0"/>
                </a:solidFill>
              </a:rPr>
              <a:t/>
            </a:r>
            <a:br>
              <a:rPr lang="ru-RU" altLang="ru-RU" sz="1800" b="1" dirty="0">
                <a:solidFill>
                  <a:srgbClr val="0070C0"/>
                </a:solidFill>
              </a:rPr>
            </a:br>
            <a:r>
              <a:rPr lang="ru-RU" altLang="ru-RU" sz="1800" b="1" dirty="0">
                <a:solidFill>
                  <a:srgbClr val="0070C0"/>
                </a:solidFill>
              </a:rPr>
              <a:t/>
            </a:r>
            <a:br>
              <a:rPr lang="ru-RU" altLang="ru-RU" sz="1800" b="1" dirty="0">
                <a:solidFill>
                  <a:srgbClr val="0070C0"/>
                </a:solidFill>
              </a:rPr>
            </a:br>
            <a:r>
              <a:rPr lang="ru-RU" altLang="ru-RU" sz="1800" b="1" dirty="0">
                <a:solidFill>
                  <a:srgbClr val="0033CC"/>
                </a:solidFill>
              </a:rPr>
              <a:t>Новосибирск, ул. Планировочная, 18/1, офис 314</a:t>
            </a:r>
            <a:br>
              <a:rPr lang="ru-RU" altLang="ru-RU" sz="1800" b="1" dirty="0">
                <a:solidFill>
                  <a:srgbClr val="0033CC"/>
                </a:solidFill>
              </a:rPr>
            </a:br>
            <a:r>
              <a:rPr lang="en-US" altLang="ru-RU" sz="1800" b="1" dirty="0">
                <a:solidFill>
                  <a:schemeClr val="tx1"/>
                </a:solidFill>
                <a:hlinkClick r:id="rId2"/>
              </a:rPr>
              <a:t>http://www.sibte.ru/</a:t>
            </a:r>
            <a:r>
              <a:rPr lang="en-US" altLang="ru-RU" sz="1800" b="1" dirty="0">
                <a:solidFill>
                  <a:schemeClr val="tx1"/>
                </a:solidFill>
              </a:rPr>
              <a:t>	</a:t>
            </a:r>
            <a:r>
              <a:rPr lang="en-US" altLang="ru-RU" sz="1800" b="1" dirty="0">
                <a:solidFill>
                  <a:srgbClr val="0033CC"/>
                </a:solidFill>
              </a:rPr>
              <a:t> E-mail</a:t>
            </a:r>
            <a:r>
              <a:rPr lang="en-US" altLang="ru-RU" sz="1800" b="1" dirty="0">
                <a:solidFill>
                  <a:schemeClr val="tx1"/>
                </a:solidFill>
              </a:rPr>
              <a:t>: </a:t>
            </a:r>
            <a:r>
              <a:rPr lang="en-US" altLang="ru-RU" sz="1800" b="1" dirty="0">
                <a:solidFill>
                  <a:schemeClr val="tx1"/>
                </a:solidFill>
                <a:hlinkClick r:id="rId3"/>
              </a:rPr>
              <a:t>sibte@sibte.ru</a:t>
            </a:r>
            <a:r>
              <a:rPr lang="en-US" altLang="ru-RU" sz="1800" b="1" dirty="0">
                <a:solidFill>
                  <a:schemeClr val="tx1"/>
                </a:solidFill>
              </a:rPr>
              <a:t/>
            </a:r>
            <a:br>
              <a:rPr lang="en-US" altLang="ru-RU" sz="1800" b="1" dirty="0">
                <a:solidFill>
                  <a:schemeClr val="tx1"/>
                </a:solidFill>
              </a:rPr>
            </a:br>
            <a:r>
              <a:rPr lang="en-US" altLang="ru-RU" sz="1800" b="1" dirty="0">
                <a:solidFill>
                  <a:schemeClr val="tx1"/>
                </a:solidFill>
              </a:rPr>
              <a:t/>
            </a:r>
            <a:br>
              <a:rPr lang="en-US" altLang="ru-RU" sz="1800" b="1" dirty="0">
                <a:solidFill>
                  <a:schemeClr val="tx1"/>
                </a:solidFill>
              </a:rPr>
            </a:br>
            <a:endParaRPr lang="ru-RU" altLang="ru-RU" sz="1800" b="1" dirty="0">
              <a:solidFill>
                <a:schemeClr val="tx1"/>
              </a:solidFill>
            </a:endParaRPr>
          </a:p>
        </p:txBody>
      </p:sp>
      <p:sp>
        <p:nvSpPr>
          <p:cNvPr id="55299" name="Rectangle 10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F1AEAAF-0A91-4EC2-87D2-6923EE684793}" type="slidenum">
              <a:rPr lang="ru-RU" altLang="ru-RU" sz="12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22</a:t>
            </a:fld>
            <a:endParaRPr lang="ru-RU" altLang="ru-RU" sz="1200" dirty="0"/>
          </a:p>
        </p:txBody>
      </p:sp>
    </p:spTree>
  </p:cSld>
  <p:clrMapOvr>
    <a:masterClrMapping/>
  </p:clrMapOvr>
  <p:transition>
    <p:zoom/>
  </p:transition>
</p:sld>
</file>

<file path=ppt/theme/theme1.xml><?xml version="1.0" encoding="utf-8"?>
<a:theme xmlns:a="http://schemas.openxmlformats.org/drawingml/2006/main" name="Затмение">
  <a:themeElements>
    <a:clrScheme name="Затмение 1">
      <a:dk1>
        <a:srgbClr val="000000"/>
      </a:dk1>
      <a:lt1>
        <a:srgbClr val="FFFFFF"/>
      </a:lt1>
      <a:dk2>
        <a:srgbClr val="006666"/>
      </a:dk2>
      <a:lt2>
        <a:srgbClr val="5F5F5F"/>
      </a:lt2>
      <a:accent1>
        <a:srgbClr val="33CCCC"/>
      </a:accent1>
      <a:accent2>
        <a:srgbClr val="99CCCC"/>
      </a:accent2>
      <a:accent3>
        <a:srgbClr val="FFFFFF"/>
      </a:accent3>
      <a:accent4>
        <a:srgbClr val="000000"/>
      </a:accent4>
      <a:accent5>
        <a:srgbClr val="ADE2E2"/>
      </a:accent5>
      <a:accent6>
        <a:srgbClr val="8AB9B9"/>
      </a:accent6>
      <a:hlink>
        <a:srgbClr val="006666"/>
      </a:hlink>
      <a:folHlink>
        <a:srgbClr val="B2B2B2"/>
      </a:folHlink>
    </a:clrScheme>
    <a:fontScheme name="Затмение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Затмение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Затмение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Затмение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Затмение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Затмение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тмение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тмение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тмение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тмение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тмение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Затмение 1">
    <a:dk1>
      <a:srgbClr val="000000"/>
    </a:dk1>
    <a:lt1>
      <a:srgbClr val="FFFFFF"/>
    </a:lt1>
    <a:dk2>
      <a:srgbClr val="006666"/>
    </a:dk2>
    <a:lt2>
      <a:srgbClr val="5F5F5F"/>
    </a:lt2>
    <a:accent1>
      <a:srgbClr val="33CCCC"/>
    </a:accent1>
    <a:accent2>
      <a:srgbClr val="99CCCC"/>
    </a:accent2>
    <a:accent3>
      <a:srgbClr val="FFFFFF"/>
    </a:accent3>
    <a:accent4>
      <a:srgbClr val="000000"/>
    </a:accent4>
    <a:accent5>
      <a:srgbClr val="ADE2E2"/>
    </a:accent5>
    <a:accent6>
      <a:srgbClr val="8AB9B9"/>
    </a:accent6>
    <a:hlink>
      <a:srgbClr val="006666"/>
    </a:hlink>
    <a:folHlink>
      <a:srgbClr val="B2B2B2"/>
    </a:folHlink>
  </a:clrScheme>
</a:themeOverride>
</file>

<file path=ppt/theme/themeOverride2.xml><?xml version="1.0" encoding="utf-8"?>
<a:themeOverride xmlns:a="http://schemas.openxmlformats.org/drawingml/2006/main">
  <a:clrScheme name="Затмение 1">
    <a:dk1>
      <a:srgbClr val="000000"/>
    </a:dk1>
    <a:lt1>
      <a:srgbClr val="FFFFFF"/>
    </a:lt1>
    <a:dk2>
      <a:srgbClr val="006666"/>
    </a:dk2>
    <a:lt2>
      <a:srgbClr val="5F5F5F"/>
    </a:lt2>
    <a:accent1>
      <a:srgbClr val="33CCCC"/>
    </a:accent1>
    <a:accent2>
      <a:srgbClr val="99CCCC"/>
    </a:accent2>
    <a:accent3>
      <a:srgbClr val="FFFFFF"/>
    </a:accent3>
    <a:accent4>
      <a:srgbClr val="000000"/>
    </a:accent4>
    <a:accent5>
      <a:srgbClr val="ADE2E2"/>
    </a:accent5>
    <a:accent6>
      <a:srgbClr val="8AB9B9"/>
    </a:accent6>
    <a:hlink>
      <a:srgbClr val="006666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11677</TotalTime>
  <Words>2555</Words>
  <Application>Microsoft Office PowerPoint</Application>
  <PresentationFormat>Экран (4:3)</PresentationFormat>
  <Paragraphs>295</Paragraphs>
  <Slides>22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Затмение</vt:lpstr>
      <vt:lpstr>  </vt:lpstr>
      <vt:lpstr>Слайд 2</vt:lpstr>
      <vt:lpstr>Слайд 3</vt:lpstr>
      <vt:lpstr>Динамика  показателей изменения численности</vt:lpstr>
      <vt:lpstr>Слайд 5</vt:lpstr>
      <vt:lpstr>4  Ресурсы</vt:lpstr>
      <vt:lpstr>4.1 Разрешения и лицензии </vt:lpstr>
      <vt:lpstr>4.1  Разрешения и лицензии (продолжение) </vt:lpstr>
      <vt:lpstr>Слайд 9</vt:lpstr>
      <vt:lpstr>4.1  Дополнительные свидетельства </vt:lpstr>
      <vt:lpstr>4.1  Дополнительные свидетельства </vt:lpstr>
      <vt:lpstr>Слайд 12</vt:lpstr>
      <vt:lpstr>4.3  Материально-техническая база</vt:lpstr>
      <vt:lpstr>4.3  Материально-техническая база (продолжение)</vt:lpstr>
      <vt:lpstr> 4.4 Информационное обеспечение </vt:lpstr>
      <vt:lpstr>Слайд 16</vt:lpstr>
      <vt:lpstr>Слайд 17</vt:lpstr>
      <vt:lpstr>Выполнения полного комплекса пусконаладочных работ, включая функции головной пусконаладочной организации на конвейерном оборудовании топливоподач электростанций</vt:lpstr>
      <vt:lpstr> Выполнения полного комплекса пусконаладочных работ, включая функции головной пусконаладочной организации на конвейерном оборудовании топливо-подач электростанций (продолжение)</vt:lpstr>
      <vt:lpstr>Слайд 20</vt:lpstr>
      <vt:lpstr>Заключение</vt:lpstr>
      <vt:lpstr>Спасибо за внимание!    АО «Сибтехэнерго»   Новосибирск, ул. Планировочная, 18/1, офис 314 http://www.sibte.ru/  E-mail: sibte@sibte.ru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Инвестиционные разработки</dc:title>
  <dc:creator>Андрей</dc:creator>
  <cp:lastModifiedBy>Топоров Антон Сергеевич</cp:lastModifiedBy>
  <cp:revision>576</cp:revision>
  <cp:lastPrinted>2019-12-05T04:11:47Z</cp:lastPrinted>
  <dcterms:created xsi:type="dcterms:W3CDTF">2008-11-22T08:23:53Z</dcterms:created>
  <dcterms:modified xsi:type="dcterms:W3CDTF">2025-01-10T01:09:16Z</dcterms:modified>
</cp:coreProperties>
</file>